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Catamaran"/>
      <p:regular r:id="rId46"/>
      <p:bold r:id="rId47"/>
    </p:embeddedFont>
    <p:embeddedFont>
      <p:font typeface="Roboto"/>
      <p:regular r:id="rId48"/>
      <p:bold r:id="rId49"/>
      <p:italic r:id="rId50"/>
      <p:boldItalic r:id="rId51"/>
    </p:embeddedFont>
    <p:embeddedFont>
      <p:font typeface="Fira Sans Extra Condensed Medium"/>
      <p:regular r:id="rId52"/>
      <p:bold r:id="rId53"/>
      <p:italic r:id="rId54"/>
      <p:boldItalic r:id="rId55"/>
    </p:embeddedFont>
    <p:embeddedFont>
      <p:font typeface="Livvic"/>
      <p:regular r:id="rId56"/>
      <p:bold r:id="rId57"/>
      <p:italic r:id="rId58"/>
      <p:boldItalic r:id="rId59"/>
    </p:embeddedFont>
    <p:embeddedFont>
      <p:font typeface="Catamaran Light"/>
      <p:regular r:id="rId60"/>
      <p:bold r:id="rId61"/>
    </p:embeddedFont>
    <p:embeddedFont>
      <p:font typeface="Roboto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Lathifa Itqonina"/>
  <p:cmAuthor clrIdx="1" id="1" initials="" lastIdx="1" name="Gerry Sihaj"/>
  <p:cmAuthor clrIdx="2" id="2" initials="" lastIdx="1" name="Evelyn Sierr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Catamaran-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font" Target="fonts/Catamaran-bold.fntdata"/><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regular.fntdata"/><Relationship Id="rId61" Type="http://schemas.openxmlformats.org/officeDocument/2006/relationships/font" Target="fonts/CatamaranLight-bold.fntdata"/><Relationship Id="rId20" Type="http://schemas.openxmlformats.org/officeDocument/2006/relationships/slide" Target="slides/slide15.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RobotoMon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atamaranLigh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FiraSansExtraCondensedMedium-bold.fntdata"/><Relationship Id="rId52" Type="http://schemas.openxmlformats.org/officeDocument/2006/relationships/font" Target="fonts/FiraSansExtraCondensedMedium-regular.fntdata"/><Relationship Id="rId11" Type="http://schemas.openxmlformats.org/officeDocument/2006/relationships/slide" Target="slides/slide6.xml"/><Relationship Id="rId55" Type="http://schemas.openxmlformats.org/officeDocument/2006/relationships/font" Target="fonts/FiraSansExtraCondensedMedium-boldItalic.fntdata"/><Relationship Id="rId10" Type="http://schemas.openxmlformats.org/officeDocument/2006/relationships/slide" Target="slides/slide5.xml"/><Relationship Id="rId54" Type="http://schemas.openxmlformats.org/officeDocument/2006/relationships/font" Target="fonts/FiraSansExtraCondensedMedium-italic.fntdata"/><Relationship Id="rId13" Type="http://schemas.openxmlformats.org/officeDocument/2006/relationships/slide" Target="slides/slide8.xml"/><Relationship Id="rId57" Type="http://schemas.openxmlformats.org/officeDocument/2006/relationships/font" Target="fonts/Livvic-bold.fntdata"/><Relationship Id="rId12" Type="http://schemas.openxmlformats.org/officeDocument/2006/relationships/slide" Target="slides/slide7.xml"/><Relationship Id="rId56" Type="http://schemas.openxmlformats.org/officeDocument/2006/relationships/font" Target="fonts/Livvic-regular.fntdata"/><Relationship Id="rId15" Type="http://schemas.openxmlformats.org/officeDocument/2006/relationships/slide" Target="slides/slide10.xml"/><Relationship Id="rId59" Type="http://schemas.openxmlformats.org/officeDocument/2006/relationships/font" Target="fonts/Livvic-boldItalic.fntdata"/><Relationship Id="rId14" Type="http://schemas.openxmlformats.org/officeDocument/2006/relationships/slide" Target="slides/slide9.xml"/><Relationship Id="rId58" Type="http://schemas.openxmlformats.org/officeDocument/2006/relationships/font" Target="fonts/Livvic-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25T06:44:09.569">
    <p:pos x="6000" y="0"/>
    <p:text>Ch understanding sprites &amp; points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10-25T06:47:18.074">
    <p:pos x="6000" y="0"/>
    <p:text>udah kejawab di bagian sebelum, yaitu dibutuhkan ketika kita ingin membuat banyak objek, jadi gmn?</p:text>
  </p:cm>
  <p:cm authorId="1" idx="1" dt="2021-10-25T13:15:10.702">
    <p:pos x="6000" y="100"/>
    <p:text>brrti yang nomer 3 ini di ilangin aja ?</p:text>
  </p:cm>
  <p:cm authorId="2" idx="1" dt="2021-10-25T13:15:10.702">
    <p:pos x="6000" y="100"/>
    <p:text>dinaikkin aja KWKWKW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082f0a9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082f0a9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11f180db9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11f180db9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22fd6b6e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22fd6b6e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011f180db9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011f180db9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11f180db9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11f180db9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22fd6b6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22fd6b6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022fd6b6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022fd6b6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11f180db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11f180db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2fd6b6e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22fd6b6e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11f180db9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11f180db9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082f0a92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082f0a92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082f0a92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082f0a92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082f0a92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082f0a92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082f0a92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082f0a92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082f0a92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082f0a92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082f0a92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082f0a92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082f0a92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082f0a92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center objek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082f0a92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082f0a92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Misal ada object A dan object B, jika object A.copy() ke B, maka isinya B sama dengan A. Jika object A.clone() maka akan menghasilkan C dengan C == A (spawning)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082f0a92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082f0a92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untuk mengecek apakah intersection dengan geometri. semua objek masuk ke dalam raycast tapi yang ditampilkan biasanya hanya yang depan/tampak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65c4695b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65c4695b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65c4695b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65c4695b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65c46967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f65c46967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11f180db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11f180db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65c4695b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65c4695b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65c469679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65c469679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65c4695b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65c4695b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abf93433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abf93433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20b5c22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020b5c22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20b5c227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20b5c227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20b5c22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20b5c22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65c4695b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65c4695b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e13d9a7e_0_7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e13d9a7e_0_7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082f0a92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082f0a92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3e13d9a7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3e13d9a7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082f0a9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082f0a9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082f0a92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082f0a92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22.gif"/><Relationship Id="rId5" Type="http://schemas.openxmlformats.org/officeDocument/2006/relationships/image" Target="../media/image21.gif"/><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8.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hyperlink" Target="http://drive.google.com/file/d/14pcTYThNoVhv_3TnCCEE-olFLLTYTeho/view" TargetMode="External"/><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comments" Target="../comments/commen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9.jpg"/><Relationship Id="rId4" Type="http://schemas.openxmlformats.org/officeDocument/2006/relationships/image" Target="../media/image40.png"/><Relationship Id="rId5"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comments" Target="../comments/commen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34.jpg"/><Relationship Id="rId5"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12885" l="0" r="0" t="12885"/>
          <a:stretch/>
        </p:blipFill>
        <p:spPr>
          <a:xfrm>
            <a:off x="2330800" y="20625"/>
            <a:ext cx="6813350" cy="5143500"/>
          </a:xfrm>
          <a:prstGeom prst="rect">
            <a:avLst/>
          </a:prstGeom>
          <a:noFill/>
          <a:ln>
            <a:noFill/>
          </a:ln>
        </p:spPr>
      </p:pic>
      <p:sp>
        <p:nvSpPr>
          <p:cNvPr id="120" name="Google Shape;120;p22"/>
          <p:cNvSpPr/>
          <p:nvPr/>
        </p:nvSpPr>
        <p:spPr>
          <a:xfrm rot="5400000">
            <a:off x="1428875" y="13850"/>
            <a:ext cx="3358800" cy="50265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 By : Group 5</a:t>
            </a:r>
            <a:endParaRPr>
              <a:solidFill>
                <a:schemeClr val="lt1"/>
              </a:solidFill>
            </a:endParaRPr>
          </a:p>
        </p:txBody>
      </p:sp>
      <p:sp>
        <p:nvSpPr>
          <p:cNvPr id="122" name="Google Shape;122;p2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Points and Sprites in Three.js</a:t>
            </a:r>
            <a:endParaRPr>
              <a:solidFill>
                <a:schemeClr val="lt1"/>
              </a:solidFill>
              <a:latin typeface="Livvic"/>
              <a:ea typeface="Livvic"/>
              <a:cs typeface="Livvic"/>
              <a:sym typeface="Livvic"/>
            </a:endParaRPr>
          </a:p>
        </p:txBody>
      </p:sp>
      <p:sp>
        <p:nvSpPr>
          <p:cNvPr id="123" name="Google Shape;123;p22"/>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2"/>
          <p:cNvPicPr preferRelativeResize="0"/>
          <p:nvPr/>
        </p:nvPicPr>
        <p:blipFill>
          <a:blip r:embed="rId4">
            <a:alphaModFix/>
          </a:blip>
          <a:stretch>
            <a:fillRect/>
          </a:stretch>
        </p:blipFill>
        <p:spPr>
          <a:xfrm>
            <a:off x="152400" y="152400"/>
            <a:ext cx="290225" cy="290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idx="4294967295" type="subTitle"/>
          </p:nvPr>
        </p:nvSpPr>
        <p:spPr>
          <a:xfrm flipH="1">
            <a:off x="714250" y="640550"/>
            <a:ext cx="53403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.morphTargetInfluences : Array</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300"/>
              <a:t>An array of weights typically from 0-1 that specifies how much of the morph is applied. Undefined by default, but reset to a blank array by updateMorphTargets.</a:t>
            </a:r>
            <a:endParaRPr sz="2300"/>
          </a:p>
          <a:p>
            <a:pPr indent="0" lvl="0" marL="0" rtl="0" algn="l">
              <a:lnSpc>
                <a:spcPct val="115000"/>
              </a:lnSpc>
              <a:spcBef>
                <a:spcPts val="1600"/>
              </a:spcBef>
              <a:spcAft>
                <a:spcPts val="0"/>
              </a:spcAft>
              <a:buNone/>
            </a:pPr>
            <a:r>
              <a:rPr b="1" lang="es" sz="2300">
                <a:latin typeface="Catamaran"/>
                <a:ea typeface="Catamaran"/>
                <a:cs typeface="Catamaran"/>
                <a:sym typeface="Catamaran"/>
              </a:rPr>
              <a:t>.morphTargetDictionary : Object</a:t>
            </a:r>
            <a:endParaRPr b="1" sz="2300">
              <a:latin typeface="Catamaran"/>
              <a:ea typeface="Catamaran"/>
              <a:cs typeface="Catamaran"/>
              <a:sym typeface="Catamaran"/>
            </a:endParaRPr>
          </a:p>
          <a:p>
            <a:pPr indent="0" lvl="0" marL="0" rtl="0" algn="l">
              <a:lnSpc>
                <a:spcPct val="115000"/>
              </a:lnSpc>
              <a:spcBef>
                <a:spcPts val="1600"/>
              </a:spcBef>
              <a:spcAft>
                <a:spcPts val="1600"/>
              </a:spcAft>
              <a:buNone/>
            </a:pPr>
            <a:r>
              <a:rPr lang="es" sz="2300"/>
              <a:t>A dictionary of morphTargets based on the morphTarget.name property. Undefined by default, but rebuilt updateMorphTargets.</a:t>
            </a:r>
            <a:endParaRPr sz="2300"/>
          </a:p>
        </p:txBody>
      </p:sp>
      <p:sp>
        <p:nvSpPr>
          <p:cNvPr id="216" name="Google Shape;216;p3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1"/>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31"/>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219" name="Google Shape;219;p31"/>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a:t>
            </a:r>
            <a:endParaRPr/>
          </a:p>
        </p:txBody>
      </p:sp>
      <p:pic>
        <p:nvPicPr>
          <p:cNvPr id="220" name="Google Shape;220;p31"/>
          <p:cNvPicPr preferRelativeResize="0"/>
          <p:nvPr/>
        </p:nvPicPr>
        <p:blipFill>
          <a:blip r:embed="rId4">
            <a:alphaModFix/>
          </a:blip>
          <a:stretch>
            <a:fillRect/>
          </a:stretch>
        </p:blipFill>
        <p:spPr>
          <a:xfrm>
            <a:off x="6054550" y="265125"/>
            <a:ext cx="3089449" cy="269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idx="4294967295" type="subTitle"/>
          </p:nvPr>
        </p:nvSpPr>
        <p:spPr>
          <a:xfrm flipH="1">
            <a:off x="251700" y="640550"/>
            <a:ext cx="55317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c</a:t>
            </a:r>
            <a:r>
              <a:rPr b="1" lang="es" sz="2300">
                <a:latin typeface="Catamaran"/>
                <a:ea typeface="Catamaran"/>
                <a:cs typeface="Catamaran"/>
                <a:sym typeface="Catamaran"/>
              </a:rPr>
              <a:t>olor</a:t>
            </a:r>
            <a:endParaRPr b="1" sz="2300">
              <a:latin typeface="Catamaran"/>
              <a:ea typeface="Catamaran"/>
              <a:cs typeface="Catamaran"/>
              <a:sym typeface="Catamaran"/>
            </a:endParaRPr>
          </a:p>
          <a:p>
            <a:pPr indent="0" lvl="0" marL="0" rtl="0" algn="just">
              <a:lnSpc>
                <a:spcPct val="115000"/>
              </a:lnSpc>
              <a:spcBef>
                <a:spcPts val="1600"/>
              </a:spcBef>
              <a:spcAft>
                <a:spcPts val="0"/>
              </a:spcAft>
              <a:buNone/>
            </a:pPr>
            <a:r>
              <a:rPr lang="es" sz="2100"/>
              <a:t>This is the color of all the particles in ParticleSystem .Setting the vertexColors property to true and specifying the colors using the color property of the geometry overrides this property (to be more precise, the color of a vertex will be multiplied with this value to determine the final color). The default value is 0xFFFFFF.</a:t>
            </a:r>
            <a:endParaRPr sz="2100"/>
          </a:p>
          <a:p>
            <a:pPr indent="0" lvl="0" marL="0" rtl="0" algn="l">
              <a:lnSpc>
                <a:spcPct val="115000"/>
              </a:lnSpc>
              <a:spcBef>
                <a:spcPts val="1600"/>
              </a:spcBef>
              <a:spcAft>
                <a:spcPts val="0"/>
              </a:spcAft>
              <a:buNone/>
            </a:pPr>
            <a:r>
              <a:t/>
            </a:r>
            <a:endParaRPr sz="2300"/>
          </a:p>
          <a:p>
            <a:pPr indent="0" lvl="0" marL="0" rtl="0" algn="l">
              <a:lnSpc>
                <a:spcPct val="115000"/>
              </a:lnSpc>
              <a:spcBef>
                <a:spcPts val="1600"/>
              </a:spcBef>
              <a:spcAft>
                <a:spcPts val="1600"/>
              </a:spcAft>
              <a:buNone/>
            </a:pPr>
            <a:r>
              <a:t/>
            </a:r>
            <a:endParaRPr sz="2300"/>
          </a:p>
        </p:txBody>
      </p:sp>
      <p:sp>
        <p:nvSpPr>
          <p:cNvPr id="226" name="Google Shape;226;p3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2"/>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229" name="Google Shape;229;p32"/>
          <p:cNvSpPr txBox="1"/>
          <p:nvPr>
            <p:ph idx="4294967295" type="title"/>
          </p:nvPr>
        </p:nvSpPr>
        <p:spPr>
          <a:xfrm>
            <a:off x="191530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a:t>
            </a:r>
            <a:endParaRPr/>
          </a:p>
        </p:txBody>
      </p:sp>
      <p:pic>
        <p:nvPicPr>
          <p:cNvPr id="230" name="Google Shape;230;p32"/>
          <p:cNvPicPr preferRelativeResize="0"/>
          <p:nvPr/>
        </p:nvPicPr>
        <p:blipFill>
          <a:blip r:embed="rId4">
            <a:alphaModFix/>
          </a:blip>
          <a:stretch>
            <a:fillRect/>
          </a:stretch>
        </p:blipFill>
        <p:spPr>
          <a:xfrm>
            <a:off x="6088325" y="1620788"/>
            <a:ext cx="3055676" cy="1901925"/>
          </a:xfrm>
          <a:prstGeom prst="rect">
            <a:avLst/>
          </a:prstGeom>
          <a:noFill/>
          <a:ln>
            <a:noFill/>
          </a:ln>
        </p:spPr>
      </p:pic>
      <p:pic>
        <p:nvPicPr>
          <p:cNvPr id="231" name="Google Shape;231;p32"/>
          <p:cNvPicPr preferRelativeResize="0"/>
          <p:nvPr/>
        </p:nvPicPr>
        <p:blipFill>
          <a:blip r:embed="rId5">
            <a:alphaModFix/>
          </a:blip>
          <a:stretch>
            <a:fillRect/>
          </a:stretch>
        </p:blipFill>
        <p:spPr>
          <a:xfrm>
            <a:off x="5538238" y="3817175"/>
            <a:ext cx="3552825" cy="28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3"/>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239" name="Google Shape;239;p33"/>
          <p:cNvSpPr txBox="1"/>
          <p:nvPr>
            <p:ph idx="4294967295" type="title"/>
          </p:nvPr>
        </p:nvSpPr>
        <p:spPr>
          <a:xfrm>
            <a:off x="929075"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Color Default</a:t>
            </a:r>
            <a:endParaRPr sz="2000"/>
          </a:p>
        </p:txBody>
      </p:sp>
      <p:pic>
        <p:nvPicPr>
          <p:cNvPr id="240" name="Google Shape;240;p33"/>
          <p:cNvPicPr preferRelativeResize="0"/>
          <p:nvPr/>
        </p:nvPicPr>
        <p:blipFill>
          <a:blip r:embed="rId4">
            <a:alphaModFix/>
          </a:blip>
          <a:stretch>
            <a:fillRect/>
          </a:stretch>
        </p:blipFill>
        <p:spPr>
          <a:xfrm>
            <a:off x="50" y="621875"/>
            <a:ext cx="4427026" cy="3024499"/>
          </a:xfrm>
          <a:prstGeom prst="rect">
            <a:avLst/>
          </a:prstGeom>
          <a:noFill/>
          <a:ln>
            <a:noFill/>
          </a:ln>
        </p:spPr>
      </p:pic>
      <p:pic>
        <p:nvPicPr>
          <p:cNvPr id="241" name="Google Shape;241;p33"/>
          <p:cNvPicPr preferRelativeResize="0"/>
          <p:nvPr/>
        </p:nvPicPr>
        <p:blipFill>
          <a:blip r:embed="rId5">
            <a:alphaModFix/>
          </a:blip>
          <a:stretch>
            <a:fillRect/>
          </a:stretch>
        </p:blipFill>
        <p:spPr>
          <a:xfrm>
            <a:off x="4731875" y="621875"/>
            <a:ext cx="4412126" cy="3024500"/>
          </a:xfrm>
          <a:prstGeom prst="rect">
            <a:avLst/>
          </a:prstGeom>
          <a:noFill/>
          <a:ln>
            <a:noFill/>
          </a:ln>
        </p:spPr>
      </p:pic>
      <p:sp>
        <p:nvSpPr>
          <p:cNvPr id="242" name="Google Shape;242;p33"/>
          <p:cNvSpPr txBox="1"/>
          <p:nvPr>
            <p:ph idx="4294967295" type="title"/>
          </p:nvPr>
        </p:nvSpPr>
        <p:spPr>
          <a:xfrm>
            <a:off x="564600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Color </a:t>
            </a:r>
            <a:r>
              <a:rPr lang="es" sz="2000"/>
              <a:t>0x4782f0</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idx="4294967295" type="subTitle"/>
          </p:nvPr>
        </p:nvSpPr>
        <p:spPr>
          <a:xfrm flipH="1">
            <a:off x="842250" y="658875"/>
            <a:ext cx="49677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vertexColors</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100"/>
              <a:t>Normally, all the particles in THREE.PointCloud have the same color. If this property is set to THREE. VertexColors and the colors array in the geometry has been filled, the colors from that array will be used instead (also see the color entry in this table). The default value is THREE.NoColors.</a:t>
            </a:r>
            <a:endParaRPr sz="2100"/>
          </a:p>
          <a:p>
            <a:pPr indent="0" lvl="0" marL="0" rtl="0" algn="l">
              <a:lnSpc>
                <a:spcPct val="115000"/>
              </a:lnSpc>
              <a:spcBef>
                <a:spcPts val="1600"/>
              </a:spcBef>
              <a:spcAft>
                <a:spcPts val="0"/>
              </a:spcAft>
              <a:buNone/>
            </a:pPr>
            <a:r>
              <a:t/>
            </a:r>
            <a:endParaRPr sz="2300"/>
          </a:p>
          <a:p>
            <a:pPr indent="0" lvl="0" marL="0" rtl="0" algn="l">
              <a:lnSpc>
                <a:spcPct val="115000"/>
              </a:lnSpc>
              <a:spcBef>
                <a:spcPts val="1600"/>
              </a:spcBef>
              <a:spcAft>
                <a:spcPts val="1600"/>
              </a:spcAft>
              <a:buNone/>
            </a:pPr>
            <a:r>
              <a:t/>
            </a:r>
            <a:endParaRPr sz="2300"/>
          </a:p>
        </p:txBody>
      </p:sp>
      <p:sp>
        <p:nvSpPr>
          <p:cNvPr id="248" name="Google Shape;248;p3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4"/>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251" name="Google Shape;251;p34"/>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a:t>
            </a:r>
            <a:endParaRPr/>
          </a:p>
        </p:txBody>
      </p:sp>
      <p:pic>
        <p:nvPicPr>
          <p:cNvPr id="252" name="Google Shape;252;p34"/>
          <p:cNvPicPr preferRelativeResize="0"/>
          <p:nvPr/>
        </p:nvPicPr>
        <p:blipFill>
          <a:blip r:embed="rId4">
            <a:alphaModFix/>
          </a:blip>
          <a:stretch>
            <a:fillRect/>
          </a:stretch>
        </p:blipFill>
        <p:spPr>
          <a:xfrm>
            <a:off x="5753050" y="707700"/>
            <a:ext cx="3390949" cy="3167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idx="4294967295" type="subTitle"/>
          </p:nvPr>
        </p:nvSpPr>
        <p:spPr>
          <a:xfrm flipH="1">
            <a:off x="714350" y="640550"/>
            <a:ext cx="58236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size</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100"/>
              <a:t>This is the size of the particle. The default value is 1.</a:t>
            </a:r>
            <a:endParaRPr sz="2100"/>
          </a:p>
          <a:p>
            <a:pPr indent="0" lvl="0" marL="0" rtl="0" algn="l">
              <a:lnSpc>
                <a:spcPct val="115000"/>
              </a:lnSpc>
              <a:spcBef>
                <a:spcPts val="1600"/>
              </a:spcBef>
              <a:spcAft>
                <a:spcPts val="0"/>
              </a:spcAft>
              <a:buNone/>
            </a:pPr>
            <a:r>
              <a:rPr b="1" lang="es" sz="2100">
                <a:latin typeface="Catamaran"/>
                <a:ea typeface="Catamaran"/>
                <a:cs typeface="Catamaran"/>
                <a:sym typeface="Catamaran"/>
              </a:rPr>
              <a:t>sizeAttenuation</a:t>
            </a:r>
            <a:endParaRPr b="1" sz="2100">
              <a:latin typeface="Catamaran"/>
              <a:ea typeface="Catamaran"/>
              <a:cs typeface="Catamaran"/>
              <a:sym typeface="Catamaran"/>
            </a:endParaRPr>
          </a:p>
          <a:p>
            <a:pPr indent="0" lvl="0" marL="0" rtl="0" algn="l">
              <a:lnSpc>
                <a:spcPct val="115000"/>
              </a:lnSpc>
              <a:spcBef>
                <a:spcPts val="1600"/>
              </a:spcBef>
              <a:spcAft>
                <a:spcPts val="0"/>
              </a:spcAft>
              <a:buNone/>
            </a:pPr>
            <a:r>
              <a:rPr lang="es" sz="2100"/>
              <a:t>If this is set to false, all the particles will have the same size regardless of how far from the camera they are positioned. If this is set to true, the size is based on the distance from the camera. The default value is true.</a:t>
            </a:r>
            <a:endParaRPr sz="2100"/>
          </a:p>
          <a:p>
            <a:pPr indent="0" lvl="0" marL="0" rtl="0" algn="l">
              <a:lnSpc>
                <a:spcPct val="115000"/>
              </a:lnSpc>
              <a:spcBef>
                <a:spcPts val="1600"/>
              </a:spcBef>
              <a:spcAft>
                <a:spcPts val="0"/>
              </a:spcAft>
              <a:buNone/>
            </a:pPr>
            <a:r>
              <a:t/>
            </a:r>
            <a:endParaRPr sz="2100"/>
          </a:p>
          <a:p>
            <a:pPr indent="0" lvl="0" marL="0" rtl="0" algn="l">
              <a:lnSpc>
                <a:spcPct val="115000"/>
              </a:lnSpc>
              <a:spcBef>
                <a:spcPts val="1600"/>
              </a:spcBef>
              <a:spcAft>
                <a:spcPts val="0"/>
              </a:spcAft>
              <a:buNone/>
            </a:pPr>
            <a:r>
              <a:t/>
            </a:r>
            <a:endParaRPr sz="2300"/>
          </a:p>
          <a:p>
            <a:pPr indent="0" lvl="0" marL="0" rtl="0" algn="l">
              <a:lnSpc>
                <a:spcPct val="115000"/>
              </a:lnSpc>
              <a:spcBef>
                <a:spcPts val="1600"/>
              </a:spcBef>
              <a:spcAft>
                <a:spcPts val="1600"/>
              </a:spcAft>
              <a:buNone/>
            </a:pPr>
            <a:r>
              <a:t/>
            </a:r>
            <a:endParaRPr sz="2300"/>
          </a:p>
        </p:txBody>
      </p:sp>
      <p:sp>
        <p:nvSpPr>
          <p:cNvPr id="258" name="Google Shape;258;p3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5"/>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261" name="Google Shape;261;p35"/>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a:t>
            </a:r>
            <a:endParaRPr/>
          </a:p>
        </p:txBody>
      </p:sp>
      <p:pic>
        <p:nvPicPr>
          <p:cNvPr id="262" name="Google Shape;262;p35"/>
          <p:cNvPicPr preferRelativeResize="0"/>
          <p:nvPr/>
        </p:nvPicPr>
        <p:blipFill>
          <a:blip r:embed="rId4">
            <a:alphaModFix/>
          </a:blip>
          <a:stretch>
            <a:fillRect/>
          </a:stretch>
        </p:blipFill>
        <p:spPr>
          <a:xfrm>
            <a:off x="6780088" y="0"/>
            <a:ext cx="2440226" cy="1424281"/>
          </a:xfrm>
          <a:prstGeom prst="rect">
            <a:avLst/>
          </a:prstGeom>
          <a:noFill/>
          <a:ln>
            <a:noFill/>
          </a:ln>
        </p:spPr>
      </p:pic>
      <p:pic>
        <p:nvPicPr>
          <p:cNvPr id="263" name="Google Shape;263;p35"/>
          <p:cNvPicPr preferRelativeResize="0"/>
          <p:nvPr/>
        </p:nvPicPr>
        <p:blipFill>
          <a:blip r:embed="rId5">
            <a:alphaModFix/>
          </a:blip>
          <a:stretch>
            <a:fillRect/>
          </a:stretch>
        </p:blipFill>
        <p:spPr>
          <a:xfrm>
            <a:off x="6616663" y="2339200"/>
            <a:ext cx="2527350" cy="1548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6"/>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271" name="Google Shape;271;p36"/>
          <p:cNvSpPr txBox="1"/>
          <p:nvPr>
            <p:ph idx="4294967295" type="title"/>
          </p:nvPr>
        </p:nvSpPr>
        <p:spPr>
          <a:xfrm>
            <a:off x="28" y="3675000"/>
            <a:ext cx="44454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t>Size = 1, sizeAttenuation = false</a:t>
            </a:r>
            <a:endParaRPr sz="2100"/>
          </a:p>
        </p:txBody>
      </p:sp>
      <p:pic>
        <p:nvPicPr>
          <p:cNvPr id="272" name="Google Shape;272;p36"/>
          <p:cNvPicPr preferRelativeResize="0"/>
          <p:nvPr/>
        </p:nvPicPr>
        <p:blipFill>
          <a:blip r:embed="rId4">
            <a:alphaModFix/>
          </a:blip>
          <a:stretch>
            <a:fillRect/>
          </a:stretch>
        </p:blipFill>
        <p:spPr>
          <a:xfrm>
            <a:off x="0" y="548400"/>
            <a:ext cx="4445450" cy="3126600"/>
          </a:xfrm>
          <a:prstGeom prst="rect">
            <a:avLst/>
          </a:prstGeom>
          <a:noFill/>
          <a:ln>
            <a:noFill/>
          </a:ln>
        </p:spPr>
      </p:pic>
      <p:pic>
        <p:nvPicPr>
          <p:cNvPr id="273" name="Google Shape;273;p36"/>
          <p:cNvPicPr preferRelativeResize="0"/>
          <p:nvPr/>
        </p:nvPicPr>
        <p:blipFill>
          <a:blip r:embed="rId5">
            <a:alphaModFix/>
          </a:blip>
          <a:stretch>
            <a:fillRect/>
          </a:stretch>
        </p:blipFill>
        <p:spPr>
          <a:xfrm>
            <a:off x="4698550" y="548400"/>
            <a:ext cx="4445450" cy="3126600"/>
          </a:xfrm>
          <a:prstGeom prst="rect">
            <a:avLst/>
          </a:prstGeom>
          <a:noFill/>
          <a:ln>
            <a:noFill/>
          </a:ln>
        </p:spPr>
      </p:pic>
      <p:sp>
        <p:nvSpPr>
          <p:cNvPr id="274" name="Google Shape;274;p36"/>
          <p:cNvSpPr txBox="1"/>
          <p:nvPr>
            <p:ph idx="4294967295" type="title"/>
          </p:nvPr>
        </p:nvSpPr>
        <p:spPr>
          <a:xfrm>
            <a:off x="4625175" y="-12"/>
            <a:ext cx="4776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t>Size = 20, size Attenuation = false</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37"/>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282" name="Google Shape;282;p37"/>
          <p:cNvSpPr txBox="1"/>
          <p:nvPr>
            <p:ph idx="4294967295" type="title"/>
          </p:nvPr>
        </p:nvSpPr>
        <p:spPr>
          <a:xfrm>
            <a:off x="1441425" y="0"/>
            <a:ext cx="57393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Size = 20, sizeAttenuation = true</a:t>
            </a:r>
            <a:endParaRPr/>
          </a:p>
        </p:txBody>
      </p:sp>
      <p:pic>
        <p:nvPicPr>
          <p:cNvPr id="283" name="Google Shape;283;p37"/>
          <p:cNvPicPr preferRelativeResize="0"/>
          <p:nvPr/>
        </p:nvPicPr>
        <p:blipFill>
          <a:blip r:embed="rId4">
            <a:alphaModFix/>
          </a:blip>
          <a:stretch>
            <a:fillRect/>
          </a:stretch>
        </p:blipFill>
        <p:spPr>
          <a:xfrm>
            <a:off x="1331100" y="663175"/>
            <a:ext cx="6051325" cy="3499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idx="4294967295" type="subTitle"/>
          </p:nvPr>
        </p:nvSpPr>
        <p:spPr>
          <a:xfrm flipH="1">
            <a:off x="714450" y="640550"/>
            <a:ext cx="52740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opacity</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100"/>
              <a:t>This, together with the transparent property, sets the opacity of the particle. The default value is 1 (no opacity).</a:t>
            </a:r>
            <a:endParaRPr sz="2100"/>
          </a:p>
          <a:p>
            <a:pPr indent="0" lvl="0" marL="0" rtl="0" algn="l">
              <a:lnSpc>
                <a:spcPct val="115000"/>
              </a:lnSpc>
              <a:spcBef>
                <a:spcPts val="1600"/>
              </a:spcBef>
              <a:spcAft>
                <a:spcPts val="0"/>
              </a:spcAft>
              <a:buNone/>
            </a:pPr>
            <a:r>
              <a:rPr b="1" lang="es" sz="2100">
                <a:latin typeface="Catamaran"/>
                <a:ea typeface="Catamaran"/>
                <a:cs typeface="Catamaran"/>
                <a:sym typeface="Catamaran"/>
              </a:rPr>
              <a:t>transparent</a:t>
            </a:r>
            <a:endParaRPr b="1" sz="2100">
              <a:latin typeface="Catamaran"/>
              <a:ea typeface="Catamaran"/>
              <a:cs typeface="Catamaran"/>
              <a:sym typeface="Catamaran"/>
            </a:endParaRPr>
          </a:p>
          <a:p>
            <a:pPr indent="0" lvl="0" marL="0" rtl="0" algn="l">
              <a:lnSpc>
                <a:spcPct val="115000"/>
              </a:lnSpc>
              <a:spcBef>
                <a:spcPts val="1600"/>
              </a:spcBef>
              <a:spcAft>
                <a:spcPts val="0"/>
              </a:spcAft>
              <a:buNone/>
            </a:pPr>
            <a:r>
              <a:rPr lang="es" sz="2100"/>
              <a:t>If this is set to true, the particle will be rendered with the opacity set by the opacity property. The default value is false.</a:t>
            </a:r>
            <a:endParaRPr sz="2100"/>
          </a:p>
          <a:p>
            <a:pPr indent="0" lvl="0" marL="0" rtl="0" algn="l">
              <a:lnSpc>
                <a:spcPct val="115000"/>
              </a:lnSpc>
              <a:spcBef>
                <a:spcPts val="1600"/>
              </a:spcBef>
              <a:spcAft>
                <a:spcPts val="0"/>
              </a:spcAft>
              <a:buNone/>
            </a:pPr>
            <a:r>
              <a:t/>
            </a:r>
            <a:endParaRPr sz="2100"/>
          </a:p>
          <a:p>
            <a:pPr indent="0" lvl="0" marL="0" rtl="0" algn="l">
              <a:lnSpc>
                <a:spcPct val="115000"/>
              </a:lnSpc>
              <a:spcBef>
                <a:spcPts val="1600"/>
              </a:spcBef>
              <a:spcAft>
                <a:spcPts val="0"/>
              </a:spcAft>
              <a:buNone/>
            </a:pPr>
            <a:r>
              <a:t/>
            </a:r>
            <a:endParaRPr sz="2300"/>
          </a:p>
          <a:p>
            <a:pPr indent="0" lvl="0" marL="0" rtl="0" algn="l">
              <a:lnSpc>
                <a:spcPct val="115000"/>
              </a:lnSpc>
              <a:spcBef>
                <a:spcPts val="1600"/>
              </a:spcBef>
              <a:spcAft>
                <a:spcPts val="1600"/>
              </a:spcAft>
              <a:buNone/>
            </a:pPr>
            <a:r>
              <a:t/>
            </a:r>
            <a:endParaRPr sz="2300"/>
          </a:p>
        </p:txBody>
      </p:sp>
      <p:sp>
        <p:nvSpPr>
          <p:cNvPr id="289" name="Google Shape;289;p3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38"/>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292" name="Google Shape;292;p38"/>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a:t>
            </a:r>
            <a:endParaRPr/>
          </a:p>
        </p:txBody>
      </p:sp>
      <p:pic>
        <p:nvPicPr>
          <p:cNvPr id="293" name="Google Shape;293;p38"/>
          <p:cNvPicPr preferRelativeResize="0"/>
          <p:nvPr/>
        </p:nvPicPr>
        <p:blipFill>
          <a:blip r:embed="rId4">
            <a:alphaModFix/>
          </a:blip>
          <a:stretch>
            <a:fillRect/>
          </a:stretch>
        </p:blipFill>
        <p:spPr>
          <a:xfrm>
            <a:off x="5912125" y="976050"/>
            <a:ext cx="3231874" cy="2889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39"/>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301" name="Google Shape;301;p39"/>
          <p:cNvSpPr txBox="1"/>
          <p:nvPr>
            <p:ph idx="4294967295" type="title"/>
          </p:nvPr>
        </p:nvSpPr>
        <p:spPr>
          <a:xfrm>
            <a:off x="28" y="3675000"/>
            <a:ext cx="44454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t>opacity</a:t>
            </a:r>
            <a:r>
              <a:rPr lang="es" sz="2100"/>
              <a:t>= 0.14, transparent = true</a:t>
            </a:r>
            <a:endParaRPr sz="2100"/>
          </a:p>
        </p:txBody>
      </p:sp>
      <p:sp>
        <p:nvSpPr>
          <p:cNvPr id="302" name="Google Shape;302;p39"/>
          <p:cNvSpPr txBox="1"/>
          <p:nvPr>
            <p:ph idx="4294967295" type="title"/>
          </p:nvPr>
        </p:nvSpPr>
        <p:spPr>
          <a:xfrm>
            <a:off x="4625175" y="0"/>
            <a:ext cx="43944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100"/>
              <a:t>Opacity = 0.14, transparent = false</a:t>
            </a:r>
            <a:endParaRPr sz="2100"/>
          </a:p>
        </p:txBody>
      </p:sp>
      <p:pic>
        <p:nvPicPr>
          <p:cNvPr id="303" name="Google Shape;303;p39"/>
          <p:cNvPicPr preferRelativeResize="0"/>
          <p:nvPr/>
        </p:nvPicPr>
        <p:blipFill>
          <a:blip r:embed="rId4">
            <a:alphaModFix/>
          </a:blip>
          <a:stretch>
            <a:fillRect/>
          </a:stretch>
        </p:blipFill>
        <p:spPr>
          <a:xfrm>
            <a:off x="152400" y="700800"/>
            <a:ext cx="4256137" cy="2821800"/>
          </a:xfrm>
          <a:prstGeom prst="rect">
            <a:avLst/>
          </a:prstGeom>
          <a:noFill/>
          <a:ln>
            <a:noFill/>
          </a:ln>
        </p:spPr>
      </p:pic>
      <p:pic>
        <p:nvPicPr>
          <p:cNvPr id="304" name="Google Shape;304;p39"/>
          <p:cNvPicPr preferRelativeResize="0"/>
          <p:nvPr/>
        </p:nvPicPr>
        <p:blipFill>
          <a:blip r:embed="rId5">
            <a:alphaModFix/>
          </a:blip>
          <a:stretch>
            <a:fillRect/>
          </a:stretch>
        </p:blipFill>
        <p:spPr>
          <a:xfrm>
            <a:off x="4628557" y="681825"/>
            <a:ext cx="4335469" cy="282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idx="4294967295" type="subTitle"/>
          </p:nvPr>
        </p:nvSpPr>
        <p:spPr>
          <a:xfrm flipH="1">
            <a:off x="714350" y="640550"/>
            <a:ext cx="58236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blending</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100"/>
              <a:t>This is the blend mode to use when rendering the particle.</a:t>
            </a:r>
            <a:endParaRPr sz="2100"/>
          </a:p>
          <a:p>
            <a:pPr indent="0" lvl="0" marL="0" rtl="0" algn="l">
              <a:lnSpc>
                <a:spcPct val="115000"/>
              </a:lnSpc>
              <a:spcBef>
                <a:spcPts val="1600"/>
              </a:spcBef>
              <a:spcAft>
                <a:spcPts val="0"/>
              </a:spcAft>
              <a:buNone/>
            </a:pPr>
            <a:r>
              <a:rPr b="1" lang="es" sz="2100">
                <a:latin typeface="Catamaran"/>
                <a:ea typeface="Catamaran"/>
                <a:cs typeface="Catamaran"/>
                <a:sym typeface="Catamaran"/>
              </a:rPr>
              <a:t>fog</a:t>
            </a:r>
            <a:endParaRPr b="1" sz="2100">
              <a:latin typeface="Catamaran"/>
              <a:ea typeface="Catamaran"/>
              <a:cs typeface="Catamaran"/>
              <a:sym typeface="Catamaran"/>
            </a:endParaRPr>
          </a:p>
          <a:p>
            <a:pPr indent="0" lvl="0" marL="0" rtl="0" algn="l">
              <a:lnSpc>
                <a:spcPct val="115000"/>
              </a:lnSpc>
              <a:spcBef>
                <a:spcPts val="1600"/>
              </a:spcBef>
              <a:spcAft>
                <a:spcPts val="0"/>
              </a:spcAft>
              <a:buNone/>
            </a:pPr>
            <a:r>
              <a:rPr lang="es" sz="2100"/>
              <a:t>This determines whether the particles are affected by fog added to the scene. This defaults to true.</a:t>
            </a:r>
            <a:endParaRPr sz="2100"/>
          </a:p>
          <a:p>
            <a:pPr indent="0" lvl="0" marL="0" rtl="0" algn="l">
              <a:lnSpc>
                <a:spcPct val="115000"/>
              </a:lnSpc>
              <a:spcBef>
                <a:spcPts val="1600"/>
              </a:spcBef>
              <a:spcAft>
                <a:spcPts val="0"/>
              </a:spcAft>
              <a:buNone/>
            </a:pPr>
            <a:r>
              <a:t/>
            </a:r>
            <a:endParaRPr sz="2100"/>
          </a:p>
          <a:p>
            <a:pPr indent="0" lvl="0" marL="0" rtl="0" algn="l">
              <a:lnSpc>
                <a:spcPct val="115000"/>
              </a:lnSpc>
              <a:spcBef>
                <a:spcPts val="1600"/>
              </a:spcBef>
              <a:spcAft>
                <a:spcPts val="0"/>
              </a:spcAft>
              <a:buNone/>
            </a:pPr>
            <a:r>
              <a:t/>
            </a:r>
            <a:endParaRPr sz="2100"/>
          </a:p>
          <a:p>
            <a:pPr indent="0" lvl="0" marL="0" rtl="0" algn="l">
              <a:lnSpc>
                <a:spcPct val="115000"/>
              </a:lnSpc>
              <a:spcBef>
                <a:spcPts val="1600"/>
              </a:spcBef>
              <a:spcAft>
                <a:spcPts val="0"/>
              </a:spcAft>
              <a:buNone/>
            </a:pPr>
            <a:r>
              <a:t/>
            </a:r>
            <a:endParaRPr sz="2300"/>
          </a:p>
          <a:p>
            <a:pPr indent="0" lvl="0" marL="0" rtl="0" algn="l">
              <a:lnSpc>
                <a:spcPct val="115000"/>
              </a:lnSpc>
              <a:spcBef>
                <a:spcPts val="1600"/>
              </a:spcBef>
              <a:spcAft>
                <a:spcPts val="1600"/>
              </a:spcAft>
              <a:buNone/>
            </a:pPr>
            <a:r>
              <a:t/>
            </a:r>
            <a:endParaRPr sz="2300"/>
          </a:p>
        </p:txBody>
      </p:sp>
      <p:sp>
        <p:nvSpPr>
          <p:cNvPr id="310" name="Google Shape;310;p4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40"/>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313" name="Google Shape;313;p40"/>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a:t>
            </a:r>
            <a:endParaRPr/>
          </a:p>
        </p:txBody>
      </p:sp>
      <p:pic>
        <p:nvPicPr>
          <p:cNvPr id="314" name="Google Shape;314;p40"/>
          <p:cNvPicPr preferRelativeResize="0"/>
          <p:nvPr/>
        </p:nvPicPr>
        <p:blipFill>
          <a:blip r:embed="rId4">
            <a:alphaModFix/>
          </a:blip>
          <a:stretch>
            <a:fillRect/>
          </a:stretch>
        </p:blipFill>
        <p:spPr>
          <a:xfrm>
            <a:off x="6292050" y="695575"/>
            <a:ext cx="2851950" cy="1729775"/>
          </a:xfrm>
          <a:prstGeom prst="rect">
            <a:avLst/>
          </a:prstGeom>
          <a:noFill/>
          <a:ln>
            <a:noFill/>
          </a:ln>
        </p:spPr>
      </p:pic>
      <p:pic>
        <p:nvPicPr>
          <p:cNvPr id="315" name="Google Shape;315;p40"/>
          <p:cNvPicPr preferRelativeResize="0"/>
          <p:nvPr/>
        </p:nvPicPr>
        <p:blipFill>
          <a:blip r:embed="rId5">
            <a:alphaModFix/>
          </a:blip>
          <a:stretch>
            <a:fillRect/>
          </a:stretch>
        </p:blipFill>
        <p:spPr>
          <a:xfrm>
            <a:off x="6292050" y="2585500"/>
            <a:ext cx="2735875" cy="1586150"/>
          </a:xfrm>
          <a:prstGeom prst="rect">
            <a:avLst/>
          </a:prstGeom>
          <a:noFill/>
          <a:ln>
            <a:noFill/>
          </a:ln>
        </p:spPr>
      </p:pic>
      <p:pic>
        <p:nvPicPr>
          <p:cNvPr id="316" name="Google Shape;316;p40"/>
          <p:cNvPicPr preferRelativeResize="0"/>
          <p:nvPr/>
        </p:nvPicPr>
        <p:blipFill>
          <a:blip r:embed="rId6">
            <a:alphaModFix/>
          </a:blip>
          <a:stretch>
            <a:fillRect/>
          </a:stretch>
        </p:blipFill>
        <p:spPr>
          <a:xfrm>
            <a:off x="1507175" y="3554225"/>
            <a:ext cx="2735876" cy="15892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 name="Shape 128"/>
        <p:cNvGrpSpPr/>
        <p:nvPr/>
      </p:nvGrpSpPr>
      <p:grpSpPr>
        <a:xfrm>
          <a:off x="0" y="0"/>
          <a:ext cx="0" cy="0"/>
          <a:chOff x="0" y="0"/>
          <a:chExt cx="0" cy="0"/>
        </a:xfrm>
      </p:grpSpPr>
      <p:sp>
        <p:nvSpPr>
          <p:cNvPr id="129" name="Google Shape;129;p23"/>
          <p:cNvSpPr txBox="1"/>
          <p:nvPr>
            <p:ph idx="9" type="ctrTitle"/>
          </p:nvPr>
        </p:nvSpPr>
        <p:spPr>
          <a:xfrm rot="5400000">
            <a:off x="6672869"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TABLE OF CONTENTS</a:t>
            </a:r>
            <a:endParaRPr sz="2400"/>
          </a:p>
        </p:txBody>
      </p:sp>
      <p:sp>
        <p:nvSpPr>
          <p:cNvPr id="130" name="Google Shape;130;p23"/>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idx="6" type="ctrTitle"/>
          </p:nvPr>
        </p:nvSpPr>
        <p:spPr>
          <a:xfrm>
            <a:off x="3423899" y="2191211"/>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When do you use it?</a:t>
            </a:r>
            <a:endParaRPr/>
          </a:p>
        </p:txBody>
      </p:sp>
      <p:sp>
        <p:nvSpPr>
          <p:cNvPr id="132" name="Google Shape;132;p23"/>
          <p:cNvSpPr txBox="1"/>
          <p:nvPr>
            <p:ph idx="8" type="title"/>
          </p:nvPr>
        </p:nvSpPr>
        <p:spPr>
          <a:xfrm>
            <a:off x="2023007" y="23234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03</a:t>
            </a:r>
            <a:endParaRPr>
              <a:solidFill>
                <a:schemeClr val="lt1"/>
              </a:solidFill>
            </a:endParaRPr>
          </a:p>
        </p:txBody>
      </p:sp>
      <p:sp>
        <p:nvSpPr>
          <p:cNvPr id="133" name="Google Shape;133;p23"/>
          <p:cNvSpPr txBox="1"/>
          <p:nvPr>
            <p:ph type="ctrTitle"/>
          </p:nvPr>
        </p:nvSpPr>
        <p:spPr>
          <a:xfrm>
            <a:off x="3423902" y="49974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What is Points and Sprites?</a:t>
            </a:r>
            <a:endParaRPr/>
          </a:p>
        </p:txBody>
      </p:sp>
      <p:sp>
        <p:nvSpPr>
          <p:cNvPr id="134" name="Google Shape;134;p23"/>
          <p:cNvSpPr txBox="1"/>
          <p:nvPr>
            <p:ph idx="2" type="title"/>
          </p:nvPr>
        </p:nvSpPr>
        <p:spPr>
          <a:xfrm>
            <a:off x="2023007" y="65411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01</a:t>
            </a:r>
            <a:endParaRPr>
              <a:solidFill>
                <a:schemeClr val="lt1"/>
              </a:solidFill>
            </a:endParaRPr>
          </a:p>
        </p:txBody>
      </p:sp>
      <p:sp>
        <p:nvSpPr>
          <p:cNvPr id="135" name="Google Shape;135;p23"/>
          <p:cNvSpPr txBox="1"/>
          <p:nvPr>
            <p:ph idx="3" type="ctrTitle"/>
          </p:nvPr>
        </p:nvSpPr>
        <p:spPr>
          <a:xfrm>
            <a:off x="3446089" y="135547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How do you use it?</a:t>
            </a:r>
            <a:endParaRPr/>
          </a:p>
        </p:txBody>
      </p:sp>
      <p:sp>
        <p:nvSpPr>
          <p:cNvPr id="136" name="Google Shape;136;p23"/>
          <p:cNvSpPr txBox="1"/>
          <p:nvPr>
            <p:ph idx="5" type="title"/>
          </p:nvPr>
        </p:nvSpPr>
        <p:spPr>
          <a:xfrm>
            <a:off x="2023007" y="148878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02</a:t>
            </a:r>
            <a:endParaRPr>
              <a:solidFill>
                <a:schemeClr val="lt1"/>
              </a:solidFill>
            </a:endParaRPr>
          </a:p>
        </p:txBody>
      </p:sp>
      <p:sp>
        <p:nvSpPr>
          <p:cNvPr id="137" name="Google Shape;137;p23"/>
          <p:cNvSpPr txBox="1"/>
          <p:nvPr>
            <p:ph idx="13" type="ctrTitle"/>
          </p:nvPr>
        </p:nvSpPr>
        <p:spPr>
          <a:xfrm>
            <a:off x="3423899" y="302697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Why is it important?</a:t>
            </a:r>
            <a:endParaRPr/>
          </a:p>
        </p:txBody>
      </p:sp>
      <p:sp>
        <p:nvSpPr>
          <p:cNvPr id="138" name="Google Shape;138;p23"/>
          <p:cNvSpPr txBox="1"/>
          <p:nvPr>
            <p:ph idx="15" type="title"/>
          </p:nvPr>
        </p:nvSpPr>
        <p:spPr>
          <a:xfrm>
            <a:off x="2023007" y="315813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04</a:t>
            </a:r>
            <a:endParaRPr>
              <a:solidFill>
                <a:schemeClr val="lt1"/>
              </a:solidFill>
            </a:endParaRPr>
          </a:p>
        </p:txBody>
      </p:sp>
      <p:sp>
        <p:nvSpPr>
          <p:cNvPr id="139" name="Google Shape;139;p23"/>
          <p:cNvSpPr txBox="1"/>
          <p:nvPr>
            <p:ph idx="16" type="ctrTitle"/>
          </p:nvPr>
        </p:nvSpPr>
        <p:spPr>
          <a:xfrm>
            <a:off x="3423899" y="388264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Codes Example</a:t>
            </a:r>
            <a:endParaRPr/>
          </a:p>
        </p:txBody>
      </p:sp>
      <p:sp>
        <p:nvSpPr>
          <p:cNvPr id="140" name="Google Shape;140;p23"/>
          <p:cNvSpPr txBox="1"/>
          <p:nvPr>
            <p:ph idx="18" type="title"/>
          </p:nvPr>
        </p:nvSpPr>
        <p:spPr>
          <a:xfrm>
            <a:off x="2023007" y="3992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a:t>
            </a:r>
            <a:endParaRPr>
              <a:solidFill>
                <a:schemeClr val="lt1"/>
              </a:solidFill>
            </a:endParaRPr>
          </a:p>
        </p:txBody>
      </p:sp>
      <p:pic>
        <p:nvPicPr>
          <p:cNvPr id="141" name="Google Shape;141;p23"/>
          <p:cNvPicPr preferRelativeResize="0"/>
          <p:nvPr/>
        </p:nvPicPr>
        <p:blipFill>
          <a:blip r:embed="rId3">
            <a:alphaModFix/>
          </a:blip>
          <a:stretch>
            <a:fillRect/>
          </a:stretch>
        </p:blipFill>
        <p:spPr>
          <a:xfrm>
            <a:off x="152400" y="152400"/>
            <a:ext cx="290225" cy="290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idx="4294967295" type="subTitle"/>
          </p:nvPr>
        </p:nvSpPr>
        <p:spPr>
          <a:xfrm flipH="1">
            <a:off x="714350" y="640550"/>
            <a:ext cx="58236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.raycast ( raycaster : Raycaster, intersects : Array ) : null</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300"/>
              <a:t>Get intersections between a casted ray and this Points. Raycaster.intersectObject will call this method.</a:t>
            </a:r>
            <a:endParaRPr sz="2300"/>
          </a:p>
          <a:p>
            <a:pPr indent="0" lvl="0" marL="0" rtl="0" algn="l">
              <a:lnSpc>
                <a:spcPct val="115000"/>
              </a:lnSpc>
              <a:spcBef>
                <a:spcPts val="1600"/>
              </a:spcBef>
              <a:spcAft>
                <a:spcPts val="0"/>
              </a:spcAft>
              <a:buNone/>
            </a:pPr>
            <a:r>
              <a:rPr b="1" lang="es" sz="2300">
                <a:latin typeface="Catamaran"/>
                <a:ea typeface="Catamaran"/>
                <a:cs typeface="Catamaran"/>
                <a:sym typeface="Catamaran"/>
              </a:rPr>
              <a:t>.clone () : Points</a:t>
            </a:r>
            <a:endParaRPr b="1" sz="2300">
              <a:latin typeface="Catamaran"/>
              <a:ea typeface="Catamaran"/>
              <a:cs typeface="Catamaran"/>
              <a:sym typeface="Catamaran"/>
            </a:endParaRPr>
          </a:p>
          <a:p>
            <a:pPr indent="0" lvl="0" marL="0" rtl="0" algn="l">
              <a:lnSpc>
                <a:spcPct val="115000"/>
              </a:lnSpc>
              <a:spcBef>
                <a:spcPts val="1600"/>
              </a:spcBef>
              <a:spcAft>
                <a:spcPts val="1600"/>
              </a:spcAft>
              <a:buNone/>
            </a:pPr>
            <a:r>
              <a:rPr lang="es" sz="2300"/>
              <a:t>Returns a clone of this Points object and its descendants.</a:t>
            </a:r>
            <a:endParaRPr sz="2300"/>
          </a:p>
        </p:txBody>
      </p:sp>
      <p:sp>
        <p:nvSpPr>
          <p:cNvPr id="322" name="Google Shape;322;p4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41"/>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325" name="Google Shape;325;p41"/>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Methods</a:t>
            </a:r>
            <a:endParaRPr/>
          </a:p>
        </p:txBody>
      </p:sp>
      <p:pic>
        <p:nvPicPr>
          <p:cNvPr id="326" name="Google Shape;326;p41"/>
          <p:cNvPicPr preferRelativeResize="0"/>
          <p:nvPr/>
        </p:nvPicPr>
        <p:blipFill rotWithShape="1">
          <a:blip r:embed="rId4">
            <a:alphaModFix/>
          </a:blip>
          <a:srcRect b="19229" l="2370" r="-2370" t="-19230"/>
          <a:stretch/>
        </p:blipFill>
        <p:spPr>
          <a:xfrm>
            <a:off x="6433425" y="724075"/>
            <a:ext cx="2710575" cy="2293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idx="4294967295" type="subTitle"/>
          </p:nvPr>
        </p:nvSpPr>
        <p:spPr>
          <a:xfrm flipH="1">
            <a:off x="714350" y="640550"/>
            <a:ext cx="58236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.updateMorphTargets () : null</a:t>
            </a:r>
            <a:endParaRPr b="1" sz="2300">
              <a:latin typeface="Catamaran"/>
              <a:ea typeface="Catamaran"/>
              <a:cs typeface="Catamaran"/>
              <a:sym typeface="Catamaran"/>
            </a:endParaRPr>
          </a:p>
          <a:p>
            <a:pPr indent="0" lvl="0" marL="0" rtl="0" algn="l">
              <a:lnSpc>
                <a:spcPct val="115000"/>
              </a:lnSpc>
              <a:spcBef>
                <a:spcPts val="1600"/>
              </a:spcBef>
              <a:spcAft>
                <a:spcPts val="1600"/>
              </a:spcAft>
              <a:buNone/>
            </a:pPr>
            <a:r>
              <a:rPr lang="es" sz="2300"/>
              <a:t>Updates the morphTargets to have no influence on the object. Resets the morphTargetInfluences and morphTargetDictionary properties.</a:t>
            </a:r>
            <a:endParaRPr sz="2300"/>
          </a:p>
        </p:txBody>
      </p:sp>
      <p:sp>
        <p:nvSpPr>
          <p:cNvPr id="332" name="Google Shape;332;p4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42"/>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335" name="Google Shape;335;p42"/>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Methods</a:t>
            </a:r>
            <a:endParaRPr/>
          </a:p>
        </p:txBody>
      </p:sp>
      <p:pic>
        <p:nvPicPr>
          <p:cNvPr id="336" name="Google Shape;336;p42"/>
          <p:cNvPicPr preferRelativeResize="0"/>
          <p:nvPr/>
        </p:nvPicPr>
        <p:blipFill>
          <a:blip r:embed="rId4">
            <a:alphaModFix/>
          </a:blip>
          <a:stretch>
            <a:fillRect/>
          </a:stretch>
        </p:blipFill>
        <p:spPr>
          <a:xfrm>
            <a:off x="5334725" y="383450"/>
            <a:ext cx="3809276" cy="302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0" name="Shape 340"/>
        <p:cNvGrpSpPr/>
        <p:nvPr/>
      </p:nvGrpSpPr>
      <p:grpSpPr>
        <a:xfrm>
          <a:off x="0" y="0"/>
          <a:ext cx="0" cy="0"/>
          <a:chOff x="0" y="0"/>
          <a:chExt cx="0" cy="0"/>
        </a:xfrm>
      </p:grpSpPr>
      <p:sp>
        <p:nvSpPr>
          <p:cNvPr id="341" name="Google Shape;341;p43"/>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Sprites</a:t>
            </a:r>
            <a:endParaRPr sz="2800">
              <a:solidFill>
                <a:schemeClr val="lt1"/>
              </a:solidFill>
            </a:endParaRPr>
          </a:p>
        </p:txBody>
      </p:sp>
      <p:sp>
        <p:nvSpPr>
          <p:cNvPr id="343" name="Google Shape;343;p43"/>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43"/>
          <p:cNvPicPr preferRelativeResize="0"/>
          <p:nvPr/>
        </p:nvPicPr>
        <p:blipFill>
          <a:blip r:embed="rId3">
            <a:alphaModFix/>
          </a:blip>
          <a:stretch>
            <a:fillRect/>
          </a:stretch>
        </p:blipFill>
        <p:spPr>
          <a:xfrm>
            <a:off x="152400" y="152400"/>
            <a:ext cx="290225" cy="29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idx="4294967295" type="subTitle"/>
          </p:nvPr>
        </p:nvSpPr>
        <p:spPr>
          <a:xfrm flipH="1">
            <a:off x="720075" y="919150"/>
            <a:ext cx="5823600" cy="316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300"/>
          </a:p>
          <a:p>
            <a:pPr indent="0" lvl="0" marL="0" rtl="0" algn="l">
              <a:lnSpc>
                <a:spcPct val="115000"/>
              </a:lnSpc>
              <a:spcBef>
                <a:spcPts val="0"/>
              </a:spcBef>
              <a:spcAft>
                <a:spcPts val="0"/>
              </a:spcAft>
              <a:buClr>
                <a:schemeClr val="dk1"/>
              </a:buClr>
              <a:buSzPts val="1100"/>
              <a:buFont typeface="Arial"/>
              <a:buNone/>
            </a:pPr>
            <a:r>
              <a:rPr lang="es" sz="2300"/>
              <a:t>With THREE.Points (sometimes also called sprites), it is very easy to create many small objects that you can use to simulate rain, snow, smoke, and other interesting effects</a:t>
            </a:r>
            <a:endParaRPr sz="2300"/>
          </a:p>
          <a:p>
            <a:pPr indent="0" lvl="0" marL="0" rtl="0" algn="l">
              <a:lnSpc>
                <a:spcPct val="115000"/>
              </a:lnSpc>
              <a:spcBef>
                <a:spcPts val="1600"/>
              </a:spcBef>
              <a:spcAft>
                <a:spcPts val="0"/>
              </a:spcAft>
              <a:buClr>
                <a:schemeClr val="dk1"/>
              </a:buClr>
              <a:buSzPts val="1100"/>
              <a:buFont typeface="Arial"/>
              <a:buNone/>
            </a:pPr>
            <a:r>
              <a:rPr lang="es" sz="2300"/>
              <a:t>A sprite is a 2D </a:t>
            </a:r>
            <a:r>
              <a:rPr b="1" lang="es" sz="2300">
                <a:latin typeface="Catamaran"/>
                <a:ea typeface="Catamaran"/>
                <a:cs typeface="Catamaran"/>
                <a:sym typeface="Catamaran"/>
              </a:rPr>
              <a:t>plane</a:t>
            </a:r>
            <a:r>
              <a:rPr lang="es" sz="2300"/>
              <a:t> that always faces the camera. Generally with a partially transparent texture applied.</a:t>
            </a:r>
            <a:endParaRPr sz="2300"/>
          </a:p>
          <a:p>
            <a:pPr indent="0" lvl="0" marL="0" rtl="0" algn="l">
              <a:lnSpc>
                <a:spcPct val="115000"/>
              </a:lnSpc>
              <a:spcBef>
                <a:spcPts val="1600"/>
              </a:spcBef>
              <a:spcAft>
                <a:spcPts val="0"/>
              </a:spcAft>
              <a:buClr>
                <a:schemeClr val="dk1"/>
              </a:buClr>
              <a:buSzPts val="1100"/>
              <a:buFont typeface="Arial"/>
              <a:buNone/>
            </a:pPr>
            <a:r>
              <a:t/>
            </a:r>
            <a:endParaRPr sz="2300"/>
          </a:p>
          <a:p>
            <a:pPr indent="0" lvl="0" marL="0" rtl="0" algn="l">
              <a:lnSpc>
                <a:spcPct val="115000"/>
              </a:lnSpc>
              <a:spcBef>
                <a:spcPts val="1600"/>
              </a:spcBef>
              <a:spcAft>
                <a:spcPts val="0"/>
              </a:spcAft>
              <a:buClr>
                <a:schemeClr val="dk1"/>
              </a:buClr>
              <a:buSzPts val="1100"/>
              <a:buFont typeface="Arial"/>
              <a:buNone/>
            </a:pPr>
            <a:r>
              <a:t/>
            </a:r>
            <a:endParaRPr sz="2300"/>
          </a:p>
          <a:p>
            <a:pPr indent="0" lvl="0" marL="0" rtl="0" algn="l">
              <a:lnSpc>
                <a:spcPct val="115000"/>
              </a:lnSpc>
              <a:spcBef>
                <a:spcPts val="1600"/>
              </a:spcBef>
              <a:spcAft>
                <a:spcPts val="1600"/>
              </a:spcAft>
              <a:buNone/>
            </a:pPr>
            <a:r>
              <a:t/>
            </a:r>
            <a:endParaRPr sz="2300"/>
          </a:p>
        </p:txBody>
      </p:sp>
      <p:sp>
        <p:nvSpPr>
          <p:cNvPr id="350" name="Google Shape;350;p44"/>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4"/>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4"/>
          <p:cNvSpPr txBox="1"/>
          <p:nvPr/>
        </p:nvSpPr>
        <p:spPr>
          <a:xfrm>
            <a:off x="6543675" y="640550"/>
            <a:ext cx="2357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atamaran"/>
                <a:ea typeface="Catamaran"/>
                <a:cs typeface="Catamaran"/>
                <a:sym typeface="Catamaran"/>
              </a:rPr>
              <a:t>Plane :  </a:t>
            </a:r>
            <a:r>
              <a:rPr lang="es" sz="1200">
                <a:solidFill>
                  <a:srgbClr val="454A55"/>
                </a:solidFill>
                <a:highlight>
                  <a:srgbClr val="FFFFFF"/>
                </a:highlight>
                <a:latin typeface="Roboto Mono"/>
                <a:ea typeface="Roboto Mono"/>
                <a:cs typeface="Roboto Mono"/>
                <a:sym typeface="Roboto Mono"/>
              </a:rPr>
              <a:t>This is a two-dimensional rectangle that serves as our ground area. In the screenshot below, this is rendered as the gray rectangle in the middle of the scene.</a:t>
            </a:r>
            <a:endParaRPr b="1">
              <a:latin typeface="Catamaran"/>
              <a:ea typeface="Catamaran"/>
              <a:cs typeface="Catamaran"/>
              <a:sym typeface="Catamaran"/>
            </a:endParaRPr>
          </a:p>
        </p:txBody>
      </p:sp>
      <p:pic>
        <p:nvPicPr>
          <p:cNvPr id="353" name="Google Shape;353;p44"/>
          <p:cNvPicPr preferRelativeResize="0"/>
          <p:nvPr/>
        </p:nvPicPr>
        <p:blipFill>
          <a:blip r:embed="rId3">
            <a:alphaModFix/>
          </a:blip>
          <a:stretch>
            <a:fillRect/>
          </a:stretch>
        </p:blipFill>
        <p:spPr>
          <a:xfrm>
            <a:off x="6619925" y="2518250"/>
            <a:ext cx="2280948" cy="1315125"/>
          </a:xfrm>
          <a:prstGeom prst="rect">
            <a:avLst/>
          </a:prstGeom>
          <a:noFill/>
          <a:ln>
            <a:noFill/>
          </a:ln>
        </p:spPr>
      </p:pic>
      <p:pic>
        <p:nvPicPr>
          <p:cNvPr id="354" name="Google Shape;354;p44"/>
          <p:cNvPicPr preferRelativeResize="0"/>
          <p:nvPr/>
        </p:nvPicPr>
        <p:blipFill>
          <a:blip r:embed="rId4">
            <a:alphaModFix/>
          </a:blip>
          <a:stretch>
            <a:fillRect/>
          </a:stretch>
        </p:blipFill>
        <p:spPr>
          <a:xfrm>
            <a:off x="152400" y="152400"/>
            <a:ext cx="290225" cy="290225"/>
          </a:xfrm>
          <a:prstGeom prst="rect">
            <a:avLst/>
          </a:prstGeom>
          <a:noFill/>
          <a:ln>
            <a:noFill/>
          </a:ln>
        </p:spPr>
      </p:pic>
      <p:sp>
        <p:nvSpPr>
          <p:cNvPr id="355" name="Google Shape;355;p44"/>
          <p:cNvSpPr txBox="1"/>
          <p:nvPr>
            <p:ph idx="4294967295" type="title"/>
          </p:nvPr>
        </p:nvSpPr>
        <p:spPr>
          <a:xfrm>
            <a:off x="2351600" y="15240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Definition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idx="4294967295" type="subTitle"/>
          </p:nvPr>
        </p:nvSpPr>
        <p:spPr>
          <a:xfrm flipH="1">
            <a:off x="714350" y="640550"/>
            <a:ext cx="58236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Sprite( material : Material )</a:t>
            </a:r>
            <a:endParaRPr b="1" sz="2300">
              <a:latin typeface="Catamaran"/>
              <a:ea typeface="Catamaran"/>
              <a:cs typeface="Catamaran"/>
              <a:sym typeface="Catamaran"/>
            </a:endParaRPr>
          </a:p>
          <a:p>
            <a:pPr indent="-374650" lvl="0" marL="457200" rtl="0" algn="l">
              <a:lnSpc>
                <a:spcPct val="115000"/>
              </a:lnSpc>
              <a:spcBef>
                <a:spcPts val="1600"/>
              </a:spcBef>
              <a:spcAft>
                <a:spcPts val="0"/>
              </a:spcAft>
              <a:buSzPts val="2300"/>
              <a:buChar char="●"/>
            </a:pPr>
            <a:r>
              <a:rPr lang="es" sz="2300"/>
              <a:t>material - (optional) an instance of SpriteMaterial. Default is a white SpriteMaterial.</a:t>
            </a:r>
            <a:endParaRPr sz="2300"/>
          </a:p>
        </p:txBody>
      </p:sp>
      <p:sp>
        <p:nvSpPr>
          <p:cNvPr id="361" name="Google Shape;361;p4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45"/>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364" name="Google Shape;364;p45"/>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Constructor</a:t>
            </a:r>
            <a:endParaRPr/>
          </a:p>
        </p:txBody>
      </p:sp>
      <p:pic>
        <p:nvPicPr>
          <p:cNvPr id="365" name="Google Shape;365;p45"/>
          <p:cNvPicPr preferRelativeResize="0"/>
          <p:nvPr/>
        </p:nvPicPr>
        <p:blipFill>
          <a:blip r:embed="rId4">
            <a:alphaModFix/>
          </a:blip>
          <a:stretch>
            <a:fillRect/>
          </a:stretch>
        </p:blipFill>
        <p:spPr>
          <a:xfrm>
            <a:off x="5410975" y="975925"/>
            <a:ext cx="3498000" cy="2410289"/>
          </a:xfrm>
          <a:prstGeom prst="rect">
            <a:avLst/>
          </a:prstGeom>
          <a:noFill/>
          <a:ln>
            <a:noFill/>
          </a:ln>
        </p:spPr>
      </p:pic>
      <p:pic>
        <p:nvPicPr>
          <p:cNvPr id="366" name="Google Shape;366;p45"/>
          <p:cNvPicPr preferRelativeResize="0"/>
          <p:nvPr/>
        </p:nvPicPr>
        <p:blipFill>
          <a:blip r:embed="rId5">
            <a:alphaModFix/>
          </a:blip>
          <a:stretch>
            <a:fillRect/>
          </a:stretch>
        </p:blipFill>
        <p:spPr>
          <a:xfrm>
            <a:off x="1452325" y="2618450"/>
            <a:ext cx="3830075" cy="232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6"/>
          <p:cNvSpPr txBox="1"/>
          <p:nvPr>
            <p:ph idx="4294967295" type="subTitle"/>
          </p:nvPr>
        </p:nvSpPr>
        <p:spPr>
          <a:xfrm flipH="1">
            <a:off x="714350" y="640550"/>
            <a:ext cx="5823600" cy="243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.material : SpriteMaterial</a:t>
            </a:r>
            <a:endParaRPr b="1" sz="2300">
              <a:latin typeface="Catamaran"/>
              <a:ea typeface="Catamaran"/>
              <a:cs typeface="Catamaran"/>
              <a:sym typeface="Catamaran"/>
            </a:endParaRPr>
          </a:p>
          <a:p>
            <a:pPr indent="0" lvl="0" marL="0" rtl="0" algn="l">
              <a:lnSpc>
                <a:spcPct val="115000"/>
              </a:lnSpc>
              <a:spcBef>
                <a:spcPts val="1600"/>
              </a:spcBef>
              <a:spcAft>
                <a:spcPts val="1600"/>
              </a:spcAft>
              <a:buNone/>
            </a:pPr>
            <a:r>
              <a:rPr lang="es" sz="2300"/>
              <a:t>An instance of SpriteMaterial, defining the object's appearance. Default is a white SpriteMaterial.</a:t>
            </a:r>
            <a:endParaRPr sz="2300"/>
          </a:p>
        </p:txBody>
      </p:sp>
      <p:sp>
        <p:nvSpPr>
          <p:cNvPr id="372" name="Google Shape;372;p46"/>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46"/>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375" name="Google Shape;375;p46"/>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a:t>
            </a:r>
            <a:endParaRPr/>
          </a:p>
        </p:txBody>
      </p:sp>
      <p:pic>
        <p:nvPicPr>
          <p:cNvPr id="376" name="Google Shape;376;p46" title="sprites.mp4">
            <a:hlinkClick r:id="rId4"/>
          </p:cNvPr>
          <p:cNvPicPr preferRelativeResize="0"/>
          <p:nvPr/>
        </p:nvPicPr>
        <p:blipFill>
          <a:blip r:embed="rId5">
            <a:alphaModFix/>
          </a:blip>
          <a:stretch>
            <a:fillRect/>
          </a:stretch>
        </p:blipFill>
        <p:spPr>
          <a:xfrm>
            <a:off x="6103875" y="806488"/>
            <a:ext cx="2802700" cy="2102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idx="4294967295" type="subTitle"/>
          </p:nvPr>
        </p:nvSpPr>
        <p:spPr>
          <a:xfrm flipH="1">
            <a:off x="714350" y="640550"/>
            <a:ext cx="5823600" cy="380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a:t>
            </a:r>
            <a:r>
              <a:rPr b="1" lang="es" sz="2300">
                <a:latin typeface="Catamaran"/>
                <a:ea typeface="Catamaran"/>
                <a:cs typeface="Catamaran"/>
                <a:sym typeface="Catamaran"/>
              </a:rPr>
              <a:t>center : Vector2</a:t>
            </a:r>
            <a:endParaRPr b="1" sz="2300">
              <a:latin typeface="Catamaran"/>
              <a:ea typeface="Catamaran"/>
              <a:cs typeface="Catamaran"/>
              <a:sym typeface="Catamaran"/>
            </a:endParaRPr>
          </a:p>
          <a:p>
            <a:pPr indent="0" lvl="0" marL="0" rtl="0" algn="l">
              <a:lnSpc>
                <a:spcPct val="115000"/>
              </a:lnSpc>
              <a:spcBef>
                <a:spcPts val="1600"/>
              </a:spcBef>
              <a:spcAft>
                <a:spcPts val="1600"/>
              </a:spcAft>
              <a:buNone/>
            </a:pPr>
            <a:r>
              <a:rPr lang="es" sz="2300"/>
              <a:t>The sprite's anchor point, and the point around which the sprite rotates. A value of (0.5, 0.5) corresponds to the midpoint of the sprite. A value of (0, 0) corresponds to the lower left corner of the sprite. The default is (0.5, 0.5).</a:t>
            </a:r>
            <a:endParaRPr sz="2300"/>
          </a:p>
        </p:txBody>
      </p:sp>
      <p:sp>
        <p:nvSpPr>
          <p:cNvPr id="382" name="Google Shape;382;p4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7"/>
          <p:cNvSpPr txBox="1"/>
          <p:nvPr/>
        </p:nvSpPr>
        <p:spPr>
          <a:xfrm>
            <a:off x="6543675" y="640550"/>
            <a:ext cx="2357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atamaran"/>
                <a:ea typeface="Catamaran"/>
                <a:cs typeface="Catamaran"/>
                <a:sym typeface="Catamaran"/>
              </a:rPr>
              <a:t>Plane :  </a:t>
            </a:r>
            <a:r>
              <a:rPr lang="es" sz="1200">
                <a:solidFill>
                  <a:srgbClr val="454A55"/>
                </a:solidFill>
                <a:highlight>
                  <a:srgbClr val="FFFFFF"/>
                </a:highlight>
                <a:latin typeface="Roboto Mono"/>
                <a:ea typeface="Roboto Mono"/>
                <a:cs typeface="Roboto Mono"/>
                <a:sym typeface="Roboto Mono"/>
              </a:rPr>
              <a:t>This is a two-dimensional rectangle that serves as our ground area. In the screenshot below, this is rendered as colorful points in the middle of the scene.</a:t>
            </a:r>
            <a:endParaRPr b="1">
              <a:latin typeface="Catamaran"/>
              <a:ea typeface="Catamaran"/>
              <a:cs typeface="Catamaran"/>
              <a:sym typeface="Catamaran"/>
            </a:endParaRPr>
          </a:p>
        </p:txBody>
      </p:sp>
      <p:pic>
        <p:nvPicPr>
          <p:cNvPr id="385" name="Google Shape;385;p47"/>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386" name="Google Shape;386;p47"/>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a:t>
            </a:r>
            <a:endParaRPr/>
          </a:p>
        </p:txBody>
      </p:sp>
      <p:pic>
        <p:nvPicPr>
          <p:cNvPr id="387" name="Google Shape;387;p47"/>
          <p:cNvPicPr preferRelativeResize="0"/>
          <p:nvPr/>
        </p:nvPicPr>
        <p:blipFill>
          <a:blip r:embed="rId4">
            <a:alphaModFix/>
          </a:blip>
          <a:stretch>
            <a:fillRect/>
          </a:stretch>
        </p:blipFill>
        <p:spPr>
          <a:xfrm>
            <a:off x="6017501" y="2558089"/>
            <a:ext cx="3036098" cy="1469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idx="4294967295" type="subTitle"/>
          </p:nvPr>
        </p:nvSpPr>
        <p:spPr>
          <a:xfrm flipH="1">
            <a:off x="714350" y="640550"/>
            <a:ext cx="58236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.clone () : Sprite</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300"/>
              <a:t>Returns a clone of this Sprite object and </a:t>
            </a:r>
            <a:endParaRPr sz="2300"/>
          </a:p>
          <a:p>
            <a:pPr indent="0" lvl="0" marL="0" rtl="0" algn="l">
              <a:lnSpc>
                <a:spcPct val="115000"/>
              </a:lnSpc>
              <a:spcBef>
                <a:spcPts val="1600"/>
              </a:spcBef>
              <a:spcAft>
                <a:spcPts val="0"/>
              </a:spcAft>
              <a:buNone/>
            </a:pPr>
            <a:r>
              <a:rPr lang="es" sz="2300"/>
              <a:t>any descendants.</a:t>
            </a:r>
            <a:endParaRPr sz="2300"/>
          </a:p>
          <a:p>
            <a:pPr indent="0" lvl="0" marL="0" rtl="0" algn="l">
              <a:lnSpc>
                <a:spcPct val="115000"/>
              </a:lnSpc>
              <a:spcBef>
                <a:spcPts val="1600"/>
              </a:spcBef>
              <a:spcAft>
                <a:spcPts val="0"/>
              </a:spcAft>
              <a:buNone/>
            </a:pPr>
            <a:r>
              <a:rPr b="1" lang="es" sz="2300">
                <a:latin typeface="Catamaran"/>
                <a:ea typeface="Catamaran"/>
                <a:cs typeface="Catamaran"/>
                <a:sym typeface="Catamaran"/>
              </a:rPr>
              <a:t>.copy ( sprite : Sprite ) : Sprite</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300"/>
              <a:t>Copies the properties of the passed </a:t>
            </a:r>
            <a:endParaRPr sz="2300"/>
          </a:p>
          <a:p>
            <a:pPr indent="0" lvl="0" marL="0" rtl="0" algn="l">
              <a:lnSpc>
                <a:spcPct val="115000"/>
              </a:lnSpc>
              <a:spcBef>
                <a:spcPts val="1600"/>
              </a:spcBef>
              <a:spcAft>
                <a:spcPts val="1600"/>
              </a:spcAft>
              <a:buNone/>
            </a:pPr>
            <a:r>
              <a:rPr lang="es" sz="2300"/>
              <a:t>sprite to this one</a:t>
            </a:r>
            <a:endParaRPr sz="2300"/>
          </a:p>
        </p:txBody>
      </p:sp>
      <p:sp>
        <p:nvSpPr>
          <p:cNvPr id="393" name="Google Shape;393;p4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48"/>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396" name="Google Shape;396;p48"/>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Methods</a:t>
            </a:r>
            <a:endParaRPr/>
          </a:p>
        </p:txBody>
      </p:sp>
      <p:pic>
        <p:nvPicPr>
          <p:cNvPr id="397" name="Google Shape;397;p48"/>
          <p:cNvPicPr preferRelativeResize="0"/>
          <p:nvPr/>
        </p:nvPicPr>
        <p:blipFill>
          <a:blip r:embed="rId4">
            <a:alphaModFix/>
          </a:blip>
          <a:stretch>
            <a:fillRect/>
          </a:stretch>
        </p:blipFill>
        <p:spPr>
          <a:xfrm>
            <a:off x="5537852" y="376781"/>
            <a:ext cx="3497999" cy="2046019"/>
          </a:xfrm>
          <a:prstGeom prst="rect">
            <a:avLst/>
          </a:prstGeom>
          <a:noFill/>
          <a:ln>
            <a:noFill/>
          </a:ln>
        </p:spPr>
      </p:pic>
      <p:pic>
        <p:nvPicPr>
          <p:cNvPr id="398" name="Google Shape;398;p48"/>
          <p:cNvPicPr preferRelativeResize="0"/>
          <p:nvPr/>
        </p:nvPicPr>
        <p:blipFill>
          <a:blip r:embed="rId5">
            <a:alphaModFix/>
          </a:blip>
          <a:stretch>
            <a:fillRect/>
          </a:stretch>
        </p:blipFill>
        <p:spPr>
          <a:xfrm>
            <a:off x="5537850" y="2501260"/>
            <a:ext cx="3498000" cy="16724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txBox="1"/>
          <p:nvPr>
            <p:ph idx="4294967295" type="subTitle"/>
          </p:nvPr>
        </p:nvSpPr>
        <p:spPr>
          <a:xfrm flipH="1">
            <a:off x="714350" y="640550"/>
            <a:ext cx="58236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.raycast ( raycaster : Raycaster, intersects : Array ) : null</a:t>
            </a:r>
            <a:endParaRPr b="1" sz="2300">
              <a:latin typeface="Catamaran"/>
              <a:ea typeface="Catamaran"/>
              <a:cs typeface="Catamaran"/>
              <a:sym typeface="Catamaran"/>
            </a:endParaRPr>
          </a:p>
          <a:p>
            <a:pPr indent="0" lvl="0" marL="0" rtl="0" algn="l">
              <a:lnSpc>
                <a:spcPct val="115000"/>
              </a:lnSpc>
              <a:spcBef>
                <a:spcPts val="1600"/>
              </a:spcBef>
              <a:spcAft>
                <a:spcPts val="1600"/>
              </a:spcAft>
              <a:buNone/>
            </a:pPr>
            <a:r>
              <a:rPr lang="es" sz="2300"/>
              <a:t>Get intersections between a casted ray and this sprite. Raycaster.intersectObject() will call this method. The raycaster must be initialized by calling Raycaster.setFromCamera() before raycasting against sprites.</a:t>
            </a:r>
            <a:endParaRPr sz="2300"/>
          </a:p>
        </p:txBody>
      </p:sp>
      <p:sp>
        <p:nvSpPr>
          <p:cNvPr id="404" name="Google Shape;404;p4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49"/>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407" name="Google Shape;407;p49"/>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Methods</a:t>
            </a:r>
            <a:endParaRPr/>
          </a:p>
        </p:txBody>
      </p:sp>
      <p:pic>
        <p:nvPicPr>
          <p:cNvPr id="408" name="Google Shape;408;p49"/>
          <p:cNvPicPr preferRelativeResize="0"/>
          <p:nvPr/>
        </p:nvPicPr>
        <p:blipFill>
          <a:blip r:embed="rId4">
            <a:alphaModFix/>
          </a:blip>
          <a:stretch>
            <a:fillRect/>
          </a:stretch>
        </p:blipFill>
        <p:spPr>
          <a:xfrm>
            <a:off x="6496150" y="330950"/>
            <a:ext cx="2600400" cy="1911753"/>
          </a:xfrm>
          <a:prstGeom prst="rect">
            <a:avLst/>
          </a:prstGeom>
          <a:noFill/>
          <a:ln>
            <a:noFill/>
          </a:ln>
        </p:spPr>
      </p:pic>
      <p:pic>
        <p:nvPicPr>
          <p:cNvPr id="409" name="Google Shape;409;p49"/>
          <p:cNvPicPr preferRelativeResize="0"/>
          <p:nvPr/>
        </p:nvPicPr>
        <p:blipFill>
          <a:blip r:embed="rId5">
            <a:alphaModFix/>
          </a:blip>
          <a:stretch>
            <a:fillRect/>
          </a:stretch>
        </p:blipFill>
        <p:spPr>
          <a:xfrm>
            <a:off x="6277878" y="2169925"/>
            <a:ext cx="2866126" cy="2973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3" name="Shape 413"/>
        <p:cNvGrpSpPr/>
        <p:nvPr/>
      </p:nvGrpSpPr>
      <p:grpSpPr>
        <a:xfrm>
          <a:off x="0" y="0"/>
          <a:ext cx="0" cy="0"/>
          <a:chOff x="0" y="0"/>
          <a:chExt cx="0" cy="0"/>
        </a:xfrm>
      </p:grpSpPr>
      <p:sp>
        <p:nvSpPr>
          <p:cNvPr id="414" name="Google Shape;414;p50"/>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0"/>
          <p:cNvSpPr/>
          <p:nvPr/>
        </p:nvSpPr>
        <p:spPr>
          <a:xfrm>
            <a:off x="720000" y="540000"/>
            <a:ext cx="3310200" cy="15681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0"/>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How &amp; When do we use it?</a:t>
            </a:r>
            <a:endParaRPr>
              <a:solidFill>
                <a:schemeClr val="lt1"/>
              </a:solidFill>
            </a:endParaRPr>
          </a:p>
        </p:txBody>
      </p:sp>
      <p:sp>
        <p:nvSpPr>
          <p:cNvPr id="417" name="Google Shape;417;p50"/>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lt1"/>
                </a:solidFill>
              </a:rPr>
              <a:t>02</a:t>
            </a:r>
            <a:endParaRPr>
              <a:solidFill>
                <a:schemeClr val="lt1"/>
              </a:solidFill>
            </a:endParaRPr>
          </a:p>
        </p:txBody>
      </p:sp>
      <p:pic>
        <p:nvPicPr>
          <p:cNvPr id="418" name="Google Shape;418;p50"/>
          <p:cNvPicPr preferRelativeResize="0"/>
          <p:nvPr/>
        </p:nvPicPr>
        <p:blipFill>
          <a:blip r:embed="rId4">
            <a:alphaModFix/>
          </a:blip>
          <a:stretch>
            <a:fillRect/>
          </a:stretch>
        </p:blipFill>
        <p:spPr>
          <a:xfrm>
            <a:off x="152400" y="152400"/>
            <a:ext cx="290225" cy="29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24"/>
          <p:cNvSpPr/>
          <p:nvPr/>
        </p:nvSpPr>
        <p:spPr>
          <a:xfrm>
            <a:off x="4819650" y="1577400"/>
            <a:ext cx="2991000" cy="19887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300"/>
              <a:t>Three.js is a cross-browser JavaScript library and application programming interface used to create and display animated 3D computer graphics in a web browser using WebGL. </a:t>
            </a:r>
            <a:endParaRPr sz="1300"/>
          </a:p>
        </p:txBody>
      </p:sp>
      <p:sp>
        <p:nvSpPr>
          <p:cNvPr id="148" name="Google Shape;148;p2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What is Three.js?</a:t>
            </a:r>
            <a:endParaRPr/>
          </a:p>
        </p:txBody>
      </p:sp>
      <p:sp>
        <p:nvSpPr>
          <p:cNvPr id="149" name="Google Shape;149;p24"/>
          <p:cNvSpPr/>
          <p:nvPr/>
        </p:nvSpPr>
        <p:spPr>
          <a:xfrm>
            <a:off x="0" y="1577400"/>
            <a:ext cx="362100" cy="19887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4"/>
          <p:cNvPicPr preferRelativeResize="0"/>
          <p:nvPr/>
        </p:nvPicPr>
        <p:blipFill>
          <a:blip r:embed="rId3">
            <a:alphaModFix/>
          </a:blip>
          <a:stretch>
            <a:fillRect/>
          </a:stretch>
        </p:blipFill>
        <p:spPr>
          <a:xfrm>
            <a:off x="5356822" y="2793675"/>
            <a:ext cx="3208126" cy="1430300"/>
          </a:xfrm>
          <a:prstGeom prst="rect">
            <a:avLst/>
          </a:prstGeom>
          <a:noFill/>
          <a:ln>
            <a:noFill/>
          </a:ln>
        </p:spPr>
      </p:pic>
      <p:pic>
        <p:nvPicPr>
          <p:cNvPr id="151" name="Google Shape;151;p24"/>
          <p:cNvPicPr preferRelativeResize="0"/>
          <p:nvPr/>
        </p:nvPicPr>
        <p:blipFill>
          <a:blip r:embed="rId4">
            <a:alphaModFix/>
          </a:blip>
          <a:stretch>
            <a:fillRect/>
          </a:stretch>
        </p:blipFill>
        <p:spPr>
          <a:xfrm>
            <a:off x="152400" y="152400"/>
            <a:ext cx="290225" cy="290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idx="4294967295" type="subTitle"/>
          </p:nvPr>
        </p:nvSpPr>
        <p:spPr>
          <a:xfrm flipH="1">
            <a:off x="5363275" y="822300"/>
            <a:ext cx="3747900" cy="349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400"/>
              <a:t>In this example, we create the sprites manually using the </a:t>
            </a:r>
            <a:r>
              <a:rPr lang="es" sz="1100">
                <a:solidFill>
                  <a:srgbClr val="C7254E"/>
                </a:solidFill>
                <a:highlight>
                  <a:schemeClr val="lt2"/>
                </a:highlight>
                <a:latin typeface="Roboto Mono"/>
                <a:ea typeface="Roboto Mono"/>
                <a:cs typeface="Roboto Mono"/>
                <a:sym typeface="Roboto Mono"/>
              </a:rPr>
              <a:t>THREE.Sprite(material)</a:t>
            </a:r>
            <a:r>
              <a:rPr lang="es" sz="1400">
                <a:solidFill>
                  <a:srgbClr val="C7254E"/>
                </a:solidFill>
              </a:rPr>
              <a:t> </a:t>
            </a:r>
            <a:r>
              <a:rPr lang="es" sz="1400"/>
              <a:t>constructor. The only item we pass in is a material. This has to be either </a:t>
            </a:r>
            <a:r>
              <a:rPr lang="es" sz="1100">
                <a:solidFill>
                  <a:srgbClr val="C7254E"/>
                </a:solidFill>
                <a:highlight>
                  <a:schemeClr val="lt2"/>
                </a:highlight>
                <a:latin typeface="Roboto Mono"/>
                <a:ea typeface="Roboto Mono"/>
                <a:cs typeface="Roboto Mono"/>
                <a:sym typeface="Roboto Mono"/>
              </a:rPr>
              <a:t>THREE.SpriteMaterial</a:t>
            </a:r>
            <a:r>
              <a:rPr lang="es" sz="1400"/>
              <a:t> or </a:t>
            </a:r>
            <a:r>
              <a:rPr lang="es" sz="1100">
                <a:solidFill>
                  <a:srgbClr val="C7254E"/>
                </a:solidFill>
                <a:highlight>
                  <a:schemeClr val="lt2"/>
                </a:highlight>
                <a:latin typeface="Roboto Mono"/>
                <a:ea typeface="Roboto Mono"/>
                <a:cs typeface="Roboto Mono"/>
                <a:sym typeface="Roboto Mono"/>
              </a:rPr>
              <a:t>THREE.SpriteCanvasMaterial</a:t>
            </a:r>
            <a:r>
              <a:rPr lang="es" sz="1400"/>
              <a:t>.</a:t>
            </a:r>
            <a:endParaRPr sz="1400"/>
          </a:p>
        </p:txBody>
      </p:sp>
      <p:sp>
        <p:nvSpPr>
          <p:cNvPr id="424" name="Google Shape;424;p51"/>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1"/>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51"/>
          <p:cNvPicPr preferRelativeResize="0"/>
          <p:nvPr/>
        </p:nvPicPr>
        <p:blipFill>
          <a:blip r:embed="rId3">
            <a:alphaModFix/>
          </a:blip>
          <a:stretch>
            <a:fillRect/>
          </a:stretch>
        </p:blipFill>
        <p:spPr>
          <a:xfrm>
            <a:off x="295250" y="850112"/>
            <a:ext cx="4950650" cy="3862574"/>
          </a:xfrm>
          <a:prstGeom prst="rect">
            <a:avLst/>
          </a:prstGeom>
          <a:noFill/>
          <a:ln>
            <a:noFill/>
          </a:ln>
        </p:spPr>
      </p:pic>
      <p:sp>
        <p:nvSpPr>
          <p:cNvPr id="427" name="Google Shape;427;p51"/>
          <p:cNvSpPr txBox="1"/>
          <p:nvPr/>
        </p:nvSpPr>
        <p:spPr>
          <a:xfrm>
            <a:off x="6042175" y="2581300"/>
            <a:ext cx="23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Light"/>
              <a:ea typeface="Catamaran Light"/>
              <a:cs typeface="Catamaran Light"/>
              <a:sym typeface="Catamaran Light"/>
            </a:endParaRPr>
          </a:p>
        </p:txBody>
      </p:sp>
      <p:sp>
        <p:nvSpPr>
          <p:cNvPr id="428" name="Google Shape;428;p51"/>
          <p:cNvSpPr txBox="1"/>
          <p:nvPr/>
        </p:nvSpPr>
        <p:spPr>
          <a:xfrm>
            <a:off x="6584575" y="2581300"/>
            <a:ext cx="2526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6D737D"/>
                </a:solidFill>
                <a:highlight>
                  <a:srgbClr val="FFFFFF"/>
                </a:highlight>
                <a:latin typeface="Roboto Mono"/>
                <a:ea typeface="Roboto Mono"/>
                <a:cs typeface="Roboto Mono"/>
                <a:sym typeface="Roboto Mono"/>
              </a:rPr>
              <a:t>Note :</a:t>
            </a:r>
            <a:endParaRPr b="1" sz="1000">
              <a:solidFill>
                <a:srgbClr val="6D737D"/>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es" sz="1000">
                <a:solidFill>
                  <a:srgbClr val="6D737D"/>
                </a:solidFill>
                <a:highlight>
                  <a:srgbClr val="FFFFFF"/>
                </a:highlight>
                <a:latin typeface="Roboto Mono"/>
                <a:ea typeface="Roboto Mono"/>
                <a:cs typeface="Roboto Mono"/>
                <a:sym typeface="Roboto Mono"/>
              </a:rPr>
              <a:t>A </a:t>
            </a:r>
            <a:r>
              <a:rPr lang="es" sz="1000">
                <a:solidFill>
                  <a:srgbClr val="C7254E"/>
                </a:solidFill>
                <a:highlight>
                  <a:srgbClr val="F9F2F4"/>
                </a:highlight>
                <a:latin typeface="Roboto Mono"/>
                <a:ea typeface="Roboto Mono"/>
                <a:cs typeface="Roboto Mono"/>
                <a:sym typeface="Roboto Mono"/>
              </a:rPr>
              <a:t>THREE.Sprite</a:t>
            </a:r>
            <a:r>
              <a:rPr lang="es" sz="1000">
                <a:solidFill>
                  <a:srgbClr val="6D737D"/>
                </a:solidFill>
                <a:highlight>
                  <a:srgbClr val="FFFFFF"/>
                </a:highlight>
                <a:latin typeface="Roboto Mono"/>
                <a:ea typeface="Roboto Mono"/>
                <a:cs typeface="Roboto Mono"/>
                <a:sym typeface="Roboto Mono"/>
              </a:rPr>
              <a:t> used to be called a </a:t>
            </a:r>
            <a:r>
              <a:rPr lang="es" sz="1000">
                <a:solidFill>
                  <a:srgbClr val="C7254E"/>
                </a:solidFill>
                <a:highlight>
                  <a:srgbClr val="F9F2F4"/>
                </a:highlight>
                <a:latin typeface="Roboto Mono"/>
                <a:ea typeface="Roboto Mono"/>
                <a:cs typeface="Roboto Mono"/>
                <a:sym typeface="Roboto Mono"/>
              </a:rPr>
              <a:t>THREE.Particle</a:t>
            </a:r>
            <a:r>
              <a:rPr lang="es" sz="1000">
                <a:solidFill>
                  <a:srgbClr val="6D737D"/>
                </a:solidFill>
                <a:highlight>
                  <a:srgbClr val="FFFFFF"/>
                </a:highlight>
                <a:latin typeface="Roboto Mono"/>
                <a:ea typeface="Roboto Mono"/>
                <a:cs typeface="Roboto Mono"/>
                <a:sym typeface="Roboto Mono"/>
              </a:rPr>
              <a:t>, and the materials have also undergone a number of name changes. So, if we see these old names in some code, remember that they are talking about the same concepts. </a:t>
            </a:r>
            <a:endParaRPr sz="1200">
              <a:latin typeface="Roboto Mono"/>
              <a:ea typeface="Roboto Mono"/>
              <a:cs typeface="Roboto Mono"/>
              <a:sym typeface="Roboto Mono"/>
            </a:endParaRPr>
          </a:p>
        </p:txBody>
      </p:sp>
      <p:sp>
        <p:nvSpPr>
          <p:cNvPr id="429" name="Google Shape;429;p51"/>
          <p:cNvSpPr txBox="1"/>
          <p:nvPr/>
        </p:nvSpPr>
        <p:spPr>
          <a:xfrm>
            <a:off x="764850" y="58650"/>
            <a:ext cx="82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Catamaran"/>
                <a:ea typeface="Catamaran"/>
                <a:cs typeface="Catamaran"/>
                <a:sym typeface="Catamaran"/>
              </a:rPr>
              <a:t>Sprites</a:t>
            </a:r>
            <a:endParaRPr b="1" sz="1600">
              <a:latin typeface="Catamaran"/>
              <a:ea typeface="Catamaran"/>
              <a:cs typeface="Catamaran"/>
              <a:sym typeface="Catamaran"/>
            </a:endParaRPr>
          </a:p>
        </p:txBody>
      </p:sp>
      <p:pic>
        <p:nvPicPr>
          <p:cNvPr id="430" name="Google Shape;430;p51"/>
          <p:cNvPicPr preferRelativeResize="0"/>
          <p:nvPr/>
        </p:nvPicPr>
        <p:blipFill>
          <a:blip r:embed="rId4">
            <a:alphaModFix/>
          </a:blip>
          <a:stretch>
            <a:fillRect/>
          </a:stretch>
        </p:blipFill>
        <p:spPr>
          <a:xfrm>
            <a:off x="152400" y="152400"/>
            <a:ext cx="290225" cy="290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idx="4294967295" type="subTitle"/>
          </p:nvPr>
        </p:nvSpPr>
        <p:spPr>
          <a:xfrm flipH="1">
            <a:off x="5076450" y="271500"/>
            <a:ext cx="3747900" cy="427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solidFill>
                  <a:srgbClr val="6D737D"/>
                </a:solidFill>
                <a:highlight>
                  <a:srgbClr val="FFFFFF"/>
                </a:highlight>
                <a:latin typeface="Catamaran"/>
                <a:ea typeface="Catamaran"/>
                <a:cs typeface="Catamaran"/>
                <a:sym typeface="Catamaran"/>
              </a:rPr>
              <a:t>What you see in these screenshots  is a result of the example function code before. Also these are a number of sprites. </a:t>
            </a:r>
            <a:endParaRPr sz="1400">
              <a:solidFill>
                <a:srgbClr val="6D737D"/>
              </a:solidFill>
              <a:highlight>
                <a:srgbClr val="FFFFFF"/>
              </a:highlight>
              <a:latin typeface="Catamaran"/>
              <a:ea typeface="Catamaran"/>
              <a:cs typeface="Catamaran"/>
              <a:sym typeface="Catamaran"/>
            </a:endParaRPr>
          </a:p>
          <a:p>
            <a:pPr indent="0" lvl="0" marL="0" rtl="0" algn="l">
              <a:lnSpc>
                <a:spcPct val="115000"/>
              </a:lnSpc>
              <a:spcBef>
                <a:spcPts val="1600"/>
              </a:spcBef>
              <a:spcAft>
                <a:spcPts val="0"/>
              </a:spcAft>
              <a:buNone/>
            </a:pPr>
            <a:r>
              <a:rPr lang="es" sz="1400">
                <a:solidFill>
                  <a:srgbClr val="6D737D"/>
                </a:solidFill>
                <a:highlight>
                  <a:srgbClr val="FFFFFF"/>
                </a:highlight>
                <a:latin typeface="Catamaran"/>
                <a:ea typeface="Catamaran"/>
                <a:cs typeface="Catamaran"/>
                <a:sym typeface="Catamaran"/>
              </a:rPr>
              <a:t>A sprite is a 2D plane that always faces the camera. If you create a sprite without any properties, they are rendered as small, white, two-dimensional squares.</a:t>
            </a:r>
            <a:endParaRPr sz="1400">
              <a:solidFill>
                <a:srgbClr val="6D737D"/>
              </a:solidFill>
              <a:highlight>
                <a:srgbClr val="FFFFFF"/>
              </a:highlight>
              <a:latin typeface="Catamaran"/>
              <a:ea typeface="Catamaran"/>
              <a:cs typeface="Catamaran"/>
              <a:sym typeface="Catamaran"/>
            </a:endParaRPr>
          </a:p>
          <a:p>
            <a:pPr indent="0" lvl="0" marL="0" rtl="0" algn="l">
              <a:lnSpc>
                <a:spcPct val="115000"/>
              </a:lnSpc>
              <a:spcBef>
                <a:spcPts val="1600"/>
              </a:spcBef>
              <a:spcAft>
                <a:spcPts val="1600"/>
              </a:spcAft>
              <a:buNone/>
            </a:pPr>
            <a:r>
              <a:rPr lang="es" sz="1300">
                <a:solidFill>
                  <a:srgbClr val="6D737D"/>
                </a:solidFill>
                <a:highlight>
                  <a:srgbClr val="FFFFFF"/>
                </a:highlight>
                <a:latin typeface="Catamaran"/>
                <a:ea typeface="Catamaran"/>
                <a:cs typeface="Catamaran"/>
                <a:sym typeface="Catamaran"/>
              </a:rPr>
              <a:t>A</a:t>
            </a:r>
            <a:r>
              <a:rPr lang="es">
                <a:solidFill>
                  <a:srgbClr val="6D737D"/>
                </a:solidFill>
                <a:highlight>
                  <a:srgbClr val="FFFFFF"/>
                </a:highlight>
                <a:latin typeface="Arial"/>
                <a:ea typeface="Arial"/>
                <a:cs typeface="Arial"/>
                <a:sym typeface="Arial"/>
              </a:rPr>
              <a:t> </a:t>
            </a:r>
            <a:r>
              <a:rPr lang="es" sz="1100">
                <a:solidFill>
                  <a:srgbClr val="C7254E"/>
                </a:solidFill>
                <a:highlight>
                  <a:srgbClr val="F9F2F4"/>
                </a:highlight>
                <a:latin typeface="Roboto Mono"/>
                <a:ea typeface="Roboto Mono"/>
                <a:cs typeface="Roboto Mono"/>
                <a:sym typeface="Roboto Mono"/>
              </a:rPr>
              <a:t>THREE.Sprite</a:t>
            </a:r>
            <a:r>
              <a:rPr lang="es">
                <a:solidFill>
                  <a:srgbClr val="6D737D"/>
                </a:solidFill>
                <a:highlight>
                  <a:srgbClr val="FFFFFF"/>
                </a:highlight>
                <a:latin typeface="Arial"/>
                <a:ea typeface="Arial"/>
                <a:cs typeface="Arial"/>
                <a:sym typeface="Arial"/>
              </a:rPr>
              <a:t> </a:t>
            </a:r>
            <a:r>
              <a:rPr lang="es" sz="1400">
                <a:solidFill>
                  <a:srgbClr val="6D737D"/>
                </a:solidFill>
                <a:highlight>
                  <a:srgbClr val="FFFFFF"/>
                </a:highlight>
                <a:latin typeface="Catamaran"/>
                <a:ea typeface="Catamaran"/>
                <a:cs typeface="Catamaran"/>
                <a:sym typeface="Catamaran"/>
              </a:rPr>
              <a:t>object extends from the</a:t>
            </a:r>
            <a:r>
              <a:rPr lang="es">
                <a:solidFill>
                  <a:srgbClr val="6D737D"/>
                </a:solidFill>
                <a:highlight>
                  <a:srgbClr val="FFFFFF"/>
                </a:highlight>
                <a:latin typeface="Catamaran"/>
                <a:ea typeface="Catamaran"/>
                <a:cs typeface="Catamaran"/>
                <a:sym typeface="Catamaran"/>
              </a:rPr>
              <a:t> </a:t>
            </a:r>
            <a:r>
              <a:rPr lang="es" sz="1100">
                <a:solidFill>
                  <a:srgbClr val="C7254E"/>
                </a:solidFill>
                <a:highlight>
                  <a:srgbClr val="F9F2F4"/>
                </a:highlight>
                <a:latin typeface="Roboto Mono"/>
                <a:ea typeface="Roboto Mono"/>
                <a:cs typeface="Roboto Mono"/>
                <a:sym typeface="Roboto Mono"/>
              </a:rPr>
              <a:t>THREE.Object3D</a:t>
            </a:r>
            <a:r>
              <a:rPr lang="es" sz="1100">
                <a:solidFill>
                  <a:srgbClr val="C7254E"/>
                </a:solidFill>
                <a:highlight>
                  <a:srgbClr val="FFFFFF"/>
                </a:highlight>
                <a:latin typeface="Arial"/>
                <a:ea typeface="Arial"/>
                <a:cs typeface="Arial"/>
                <a:sym typeface="Arial"/>
              </a:rPr>
              <a:t> </a:t>
            </a:r>
            <a:r>
              <a:rPr lang="es" sz="1400">
                <a:solidFill>
                  <a:srgbClr val="6D737D"/>
                </a:solidFill>
                <a:highlight>
                  <a:srgbClr val="FFFFFF"/>
                </a:highlight>
                <a:latin typeface="Catamaran"/>
                <a:ea typeface="Catamaran"/>
                <a:cs typeface="Catamaran"/>
                <a:sym typeface="Catamaran"/>
              </a:rPr>
              <a:t>object just as</a:t>
            </a:r>
            <a:r>
              <a:rPr lang="es">
                <a:solidFill>
                  <a:srgbClr val="6D737D"/>
                </a:solidFill>
                <a:highlight>
                  <a:srgbClr val="FFFFFF"/>
                </a:highlight>
                <a:latin typeface="Catamaran"/>
                <a:ea typeface="Catamaran"/>
                <a:cs typeface="Catamaran"/>
                <a:sym typeface="Catamaran"/>
              </a:rPr>
              <a:t> </a:t>
            </a:r>
            <a:r>
              <a:rPr lang="es" sz="1100">
                <a:solidFill>
                  <a:srgbClr val="C7254E"/>
                </a:solidFill>
                <a:highlight>
                  <a:srgbClr val="F9F2F4"/>
                </a:highlight>
                <a:latin typeface="Roboto Mono"/>
                <a:ea typeface="Roboto Mono"/>
                <a:cs typeface="Roboto Mono"/>
                <a:sym typeface="Roboto Mono"/>
              </a:rPr>
              <a:t>THREE.Mesh</a:t>
            </a:r>
            <a:r>
              <a:rPr lang="es">
                <a:solidFill>
                  <a:srgbClr val="6D737D"/>
                </a:solidFill>
                <a:highlight>
                  <a:srgbClr val="FFFFFF"/>
                </a:highlight>
                <a:latin typeface="Arial"/>
                <a:ea typeface="Arial"/>
                <a:cs typeface="Arial"/>
                <a:sym typeface="Arial"/>
              </a:rPr>
              <a:t> </a:t>
            </a:r>
            <a:r>
              <a:rPr lang="es" sz="1400">
                <a:solidFill>
                  <a:srgbClr val="6D737D"/>
                </a:solidFill>
                <a:highlight>
                  <a:srgbClr val="FFFFFF"/>
                </a:highlight>
                <a:latin typeface="Catamaran"/>
                <a:ea typeface="Catamaran"/>
                <a:cs typeface="Catamaran"/>
                <a:sym typeface="Catamaran"/>
              </a:rPr>
              <a:t>does. This means that most of the properties and functions you know from</a:t>
            </a:r>
            <a:r>
              <a:rPr lang="es">
                <a:solidFill>
                  <a:srgbClr val="6D737D"/>
                </a:solidFill>
                <a:highlight>
                  <a:srgbClr val="FFFFFF"/>
                </a:highlight>
                <a:latin typeface="Arial"/>
                <a:ea typeface="Arial"/>
                <a:cs typeface="Arial"/>
                <a:sym typeface="Arial"/>
              </a:rPr>
              <a:t> </a:t>
            </a:r>
            <a:r>
              <a:rPr lang="es" sz="1100">
                <a:solidFill>
                  <a:srgbClr val="C7254E"/>
                </a:solidFill>
                <a:highlight>
                  <a:srgbClr val="F9F2F4"/>
                </a:highlight>
                <a:latin typeface="Roboto Mono"/>
                <a:ea typeface="Roboto Mono"/>
                <a:cs typeface="Roboto Mono"/>
                <a:sym typeface="Roboto Mono"/>
              </a:rPr>
              <a:t>THREE.Mesh</a:t>
            </a:r>
            <a:r>
              <a:rPr lang="es">
                <a:solidFill>
                  <a:srgbClr val="6D737D"/>
                </a:solidFill>
                <a:highlight>
                  <a:srgbClr val="FFFFFF"/>
                </a:highlight>
                <a:latin typeface="Arial"/>
                <a:ea typeface="Arial"/>
                <a:cs typeface="Arial"/>
                <a:sym typeface="Arial"/>
              </a:rPr>
              <a:t> </a:t>
            </a:r>
            <a:r>
              <a:rPr lang="es" sz="1400">
                <a:solidFill>
                  <a:srgbClr val="6D737D"/>
                </a:solidFill>
                <a:highlight>
                  <a:srgbClr val="FFFFFF"/>
                </a:highlight>
                <a:latin typeface="Catamaran"/>
                <a:ea typeface="Catamaran"/>
                <a:cs typeface="Catamaran"/>
                <a:sym typeface="Catamaran"/>
              </a:rPr>
              <a:t>can be used on</a:t>
            </a:r>
            <a:r>
              <a:rPr lang="es" sz="1400">
                <a:solidFill>
                  <a:srgbClr val="6D737D"/>
                </a:solidFill>
                <a:highlight>
                  <a:srgbClr val="FFFFFF"/>
                </a:highlight>
                <a:latin typeface="Arial"/>
                <a:ea typeface="Arial"/>
                <a:cs typeface="Arial"/>
                <a:sym typeface="Arial"/>
              </a:rPr>
              <a:t> </a:t>
            </a:r>
            <a:r>
              <a:rPr lang="es" sz="1100">
                <a:solidFill>
                  <a:srgbClr val="C7254E"/>
                </a:solidFill>
                <a:highlight>
                  <a:srgbClr val="F9F2F4"/>
                </a:highlight>
                <a:latin typeface="Roboto Mono"/>
                <a:ea typeface="Roboto Mono"/>
                <a:cs typeface="Roboto Mono"/>
                <a:sym typeface="Roboto Mono"/>
              </a:rPr>
              <a:t>THREE.Sprite</a:t>
            </a:r>
            <a:r>
              <a:rPr lang="es" sz="1100">
                <a:solidFill>
                  <a:srgbClr val="6D737D"/>
                </a:solidFill>
                <a:highlight>
                  <a:srgbClr val="FFFFFF"/>
                </a:highlight>
                <a:latin typeface="Arial"/>
                <a:ea typeface="Arial"/>
                <a:cs typeface="Arial"/>
                <a:sym typeface="Arial"/>
              </a:rPr>
              <a:t>.</a:t>
            </a:r>
            <a:r>
              <a:rPr lang="es">
                <a:solidFill>
                  <a:srgbClr val="6D737D"/>
                </a:solidFill>
                <a:highlight>
                  <a:srgbClr val="FFFFFF"/>
                </a:highlight>
                <a:latin typeface="Arial"/>
                <a:ea typeface="Arial"/>
                <a:cs typeface="Arial"/>
                <a:sym typeface="Arial"/>
              </a:rPr>
              <a:t> </a:t>
            </a:r>
            <a:r>
              <a:rPr lang="es">
                <a:solidFill>
                  <a:srgbClr val="6D737D"/>
                </a:solidFill>
                <a:highlight>
                  <a:srgbClr val="FFFFFF"/>
                </a:highlight>
                <a:latin typeface="Catamaran"/>
                <a:ea typeface="Catamaran"/>
                <a:cs typeface="Catamaran"/>
                <a:sym typeface="Catamaran"/>
              </a:rPr>
              <a:t>We</a:t>
            </a:r>
            <a:r>
              <a:rPr lang="es" sz="1400">
                <a:solidFill>
                  <a:srgbClr val="6D737D"/>
                </a:solidFill>
                <a:highlight>
                  <a:srgbClr val="FFFFFF"/>
                </a:highlight>
                <a:latin typeface="Catamaran"/>
                <a:ea typeface="Catamaran"/>
                <a:cs typeface="Catamaran"/>
                <a:sym typeface="Catamaran"/>
              </a:rPr>
              <a:t> can set its position using the</a:t>
            </a:r>
            <a:r>
              <a:rPr lang="es">
                <a:solidFill>
                  <a:srgbClr val="6D737D"/>
                </a:solidFill>
                <a:highlight>
                  <a:srgbClr val="FFFFFF"/>
                </a:highlight>
                <a:latin typeface="Catamaran"/>
                <a:ea typeface="Catamaran"/>
                <a:cs typeface="Catamaran"/>
                <a:sym typeface="Catamaran"/>
              </a:rPr>
              <a:t> </a:t>
            </a:r>
            <a:r>
              <a:rPr lang="es" sz="1100">
                <a:solidFill>
                  <a:srgbClr val="C7254E"/>
                </a:solidFill>
                <a:highlight>
                  <a:srgbClr val="F9F2F4"/>
                </a:highlight>
                <a:latin typeface="Roboto Mono"/>
                <a:ea typeface="Roboto Mono"/>
                <a:cs typeface="Roboto Mono"/>
                <a:sym typeface="Roboto Mono"/>
              </a:rPr>
              <a:t>position</a:t>
            </a:r>
            <a:r>
              <a:rPr lang="es">
                <a:solidFill>
                  <a:srgbClr val="6D737D"/>
                </a:solidFill>
                <a:highlight>
                  <a:srgbClr val="FFFFFF"/>
                </a:highlight>
                <a:latin typeface="Catamaran"/>
                <a:ea typeface="Catamaran"/>
                <a:cs typeface="Catamaran"/>
                <a:sym typeface="Catamaran"/>
              </a:rPr>
              <a:t> </a:t>
            </a:r>
            <a:r>
              <a:rPr lang="es" sz="1400">
                <a:solidFill>
                  <a:srgbClr val="6D737D"/>
                </a:solidFill>
                <a:highlight>
                  <a:srgbClr val="FFFFFF"/>
                </a:highlight>
                <a:latin typeface="Catamaran"/>
                <a:ea typeface="Catamaran"/>
                <a:cs typeface="Catamaran"/>
                <a:sym typeface="Catamaran"/>
              </a:rPr>
              <a:t>attribute, scale it using the </a:t>
            </a:r>
            <a:r>
              <a:rPr lang="es" sz="1100">
                <a:solidFill>
                  <a:srgbClr val="C7254E"/>
                </a:solidFill>
                <a:highlight>
                  <a:srgbClr val="F9F2F4"/>
                </a:highlight>
                <a:latin typeface="Roboto Mono"/>
                <a:ea typeface="Roboto Mono"/>
                <a:cs typeface="Roboto Mono"/>
                <a:sym typeface="Roboto Mono"/>
              </a:rPr>
              <a:t>scale</a:t>
            </a:r>
            <a:r>
              <a:rPr lang="es">
                <a:solidFill>
                  <a:srgbClr val="6D737D"/>
                </a:solidFill>
                <a:highlight>
                  <a:srgbClr val="FFFFFF"/>
                </a:highlight>
                <a:latin typeface="Arial"/>
                <a:ea typeface="Arial"/>
                <a:cs typeface="Arial"/>
                <a:sym typeface="Arial"/>
              </a:rPr>
              <a:t> </a:t>
            </a:r>
            <a:r>
              <a:rPr lang="es">
                <a:solidFill>
                  <a:srgbClr val="6D737D"/>
                </a:solidFill>
                <a:highlight>
                  <a:srgbClr val="FFFFFF"/>
                </a:highlight>
                <a:latin typeface="Catamaran"/>
                <a:ea typeface="Catamaran"/>
                <a:cs typeface="Catamaran"/>
                <a:sym typeface="Catamaran"/>
              </a:rPr>
              <a:t>p</a:t>
            </a:r>
            <a:r>
              <a:rPr lang="es" sz="1400">
                <a:solidFill>
                  <a:srgbClr val="6D737D"/>
                </a:solidFill>
                <a:highlight>
                  <a:srgbClr val="FFFFFF"/>
                </a:highlight>
                <a:latin typeface="Catamaran"/>
                <a:ea typeface="Catamaran"/>
                <a:cs typeface="Catamaran"/>
                <a:sym typeface="Catamaran"/>
              </a:rPr>
              <a:t>roperty, and move it along its axes using the </a:t>
            </a:r>
            <a:r>
              <a:rPr lang="es" sz="1100">
                <a:solidFill>
                  <a:srgbClr val="C7254E"/>
                </a:solidFill>
                <a:highlight>
                  <a:srgbClr val="F9F2F4"/>
                </a:highlight>
                <a:latin typeface="Roboto Mono"/>
                <a:ea typeface="Roboto Mono"/>
                <a:cs typeface="Roboto Mono"/>
                <a:sym typeface="Roboto Mono"/>
              </a:rPr>
              <a:t>translate</a:t>
            </a:r>
            <a:r>
              <a:rPr lang="es">
                <a:solidFill>
                  <a:srgbClr val="6D737D"/>
                </a:solidFill>
                <a:highlight>
                  <a:srgbClr val="FFFFFF"/>
                </a:highlight>
                <a:latin typeface="Arial"/>
                <a:ea typeface="Arial"/>
                <a:cs typeface="Arial"/>
                <a:sym typeface="Arial"/>
              </a:rPr>
              <a:t> </a:t>
            </a:r>
            <a:r>
              <a:rPr lang="es" sz="1400">
                <a:solidFill>
                  <a:srgbClr val="6D737D"/>
                </a:solidFill>
                <a:highlight>
                  <a:srgbClr val="FFFFFF"/>
                </a:highlight>
                <a:latin typeface="Catamaran"/>
                <a:ea typeface="Catamaran"/>
                <a:cs typeface="Catamaran"/>
                <a:sym typeface="Catamaran"/>
              </a:rPr>
              <a:t>property.</a:t>
            </a:r>
            <a:endParaRPr sz="1600">
              <a:solidFill>
                <a:srgbClr val="6D737D"/>
              </a:solidFill>
              <a:highlight>
                <a:srgbClr val="FFFFFF"/>
              </a:highlight>
              <a:latin typeface="Catamaran"/>
              <a:ea typeface="Catamaran"/>
              <a:cs typeface="Catamaran"/>
              <a:sym typeface="Catamaran"/>
            </a:endParaRPr>
          </a:p>
        </p:txBody>
      </p:sp>
      <p:sp>
        <p:nvSpPr>
          <p:cNvPr id="436" name="Google Shape;436;p52"/>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2"/>
          <p:cNvSpPr/>
          <p:nvPr/>
        </p:nvSpPr>
        <p:spPr>
          <a:xfrm flipH="1" rot="-5400000">
            <a:off x="7589175" y="37630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52"/>
          <p:cNvPicPr preferRelativeResize="0"/>
          <p:nvPr/>
        </p:nvPicPr>
        <p:blipFill>
          <a:blip r:embed="rId3">
            <a:alphaModFix/>
          </a:blip>
          <a:stretch>
            <a:fillRect/>
          </a:stretch>
        </p:blipFill>
        <p:spPr>
          <a:xfrm>
            <a:off x="458350" y="271500"/>
            <a:ext cx="4309781" cy="2308726"/>
          </a:xfrm>
          <a:prstGeom prst="rect">
            <a:avLst/>
          </a:prstGeom>
          <a:noFill/>
          <a:ln>
            <a:noFill/>
          </a:ln>
        </p:spPr>
      </p:pic>
      <p:pic>
        <p:nvPicPr>
          <p:cNvPr id="439" name="Google Shape;439;p52"/>
          <p:cNvPicPr preferRelativeResize="0"/>
          <p:nvPr/>
        </p:nvPicPr>
        <p:blipFill>
          <a:blip r:embed="rId4">
            <a:alphaModFix/>
          </a:blip>
          <a:stretch>
            <a:fillRect/>
          </a:stretch>
        </p:blipFill>
        <p:spPr>
          <a:xfrm>
            <a:off x="458350" y="2637321"/>
            <a:ext cx="4305598" cy="2308726"/>
          </a:xfrm>
          <a:prstGeom prst="rect">
            <a:avLst/>
          </a:prstGeom>
          <a:noFill/>
          <a:ln>
            <a:noFill/>
          </a:ln>
        </p:spPr>
      </p:pic>
      <p:pic>
        <p:nvPicPr>
          <p:cNvPr id="440" name="Google Shape;440;p52"/>
          <p:cNvPicPr preferRelativeResize="0"/>
          <p:nvPr/>
        </p:nvPicPr>
        <p:blipFill>
          <a:blip r:embed="rId5">
            <a:alphaModFix/>
          </a:blip>
          <a:stretch>
            <a:fillRect/>
          </a:stretch>
        </p:blipFill>
        <p:spPr>
          <a:xfrm>
            <a:off x="152400" y="152400"/>
            <a:ext cx="290225" cy="290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txBox="1"/>
          <p:nvPr>
            <p:ph idx="4294967295" type="subTitle"/>
          </p:nvPr>
        </p:nvSpPr>
        <p:spPr>
          <a:xfrm flipH="1">
            <a:off x="5363275" y="822300"/>
            <a:ext cx="3747900" cy="349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t>To get the same result as the screenshot we saw earlier, but this time using </a:t>
            </a:r>
            <a:r>
              <a:rPr lang="es" sz="1100">
                <a:solidFill>
                  <a:srgbClr val="C7254E"/>
                </a:solidFill>
                <a:highlight>
                  <a:schemeClr val="lt2"/>
                </a:highlight>
                <a:latin typeface="Roboto Mono"/>
                <a:ea typeface="Roboto Mono"/>
                <a:cs typeface="Roboto Mono"/>
                <a:sym typeface="Roboto Mono"/>
              </a:rPr>
              <a:t>THREE.Points</a:t>
            </a:r>
            <a:r>
              <a:rPr lang="es" sz="1400"/>
              <a:t>, we do the </a:t>
            </a:r>
            <a:r>
              <a:rPr lang="es" sz="1400"/>
              <a:t>following code.</a:t>
            </a:r>
            <a:endParaRPr sz="1400"/>
          </a:p>
          <a:p>
            <a:pPr indent="0" lvl="0" marL="0" rtl="0" algn="l">
              <a:lnSpc>
                <a:spcPct val="115000"/>
              </a:lnSpc>
              <a:spcBef>
                <a:spcPts val="1600"/>
              </a:spcBef>
              <a:spcAft>
                <a:spcPts val="0"/>
              </a:spcAft>
              <a:buNone/>
            </a:pPr>
            <a:r>
              <a:rPr lang="es" sz="1400"/>
              <a:t>As you can see, for each point, we need to create a vertex (represented by </a:t>
            </a:r>
            <a:r>
              <a:rPr lang="es" sz="1100">
                <a:solidFill>
                  <a:srgbClr val="C7254E"/>
                </a:solidFill>
                <a:highlight>
                  <a:schemeClr val="lt2"/>
                </a:highlight>
                <a:latin typeface="Roboto Mono"/>
                <a:ea typeface="Roboto Mono"/>
                <a:cs typeface="Roboto Mono"/>
                <a:sym typeface="Roboto Mono"/>
              </a:rPr>
              <a:t>THREE.Vector3</a:t>
            </a:r>
            <a:r>
              <a:rPr lang="es" sz="1400"/>
              <a:t>), add it to </a:t>
            </a:r>
            <a:r>
              <a:rPr lang="es" sz="1100">
                <a:solidFill>
                  <a:srgbClr val="C7254E"/>
                </a:solidFill>
                <a:highlight>
                  <a:schemeClr val="lt2"/>
                </a:highlight>
                <a:latin typeface="Roboto Mono"/>
                <a:ea typeface="Roboto Mono"/>
                <a:cs typeface="Roboto Mono"/>
                <a:sym typeface="Roboto Mono"/>
              </a:rPr>
              <a:t>THREE.Geometry</a:t>
            </a:r>
            <a:r>
              <a:rPr lang="es" sz="1400"/>
              <a:t>, use </a:t>
            </a:r>
            <a:r>
              <a:rPr lang="es" sz="1100">
                <a:solidFill>
                  <a:srgbClr val="C7254E"/>
                </a:solidFill>
                <a:highlight>
                  <a:schemeClr val="lt2"/>
                </a:highlight>
                <a:latin typeface="Roboto Mono"/>
                <a:ea typeface="Roboto Mono"/>
                <a:cs typeface="Roboto Mono"/>
                <a:sym typeface="Roboto Mono"/>
              </a:rPr>
              <a:t>THREE.Geometry</a:t>
            </a:r>
            <a:r>
              <a:rPr lang="es" sz="1400"/>
              <a:t> together with </a:t>
            </a:r>
            <a:r>
              <a:rPr lang="es" sz="1100">
                <a:solidFill>
                  <a:srgbClr val="C7254E"/>
                </a:solidFill>
                <a:highlight>
                  <a:schemeClr val="lt2"/>
                </a:highlight>
                <a:latin typeface="Roboto Mono"/>
                <a:ea typeface="Roboto Mono"/>
                <a:cs typeface="Roboto Mono"/>
                <a:sym typeface="Roboto Mono"/>
              </a:rPr>
              <a:t>THREE.PointsMaterial</a:t>
            </a:r>
            <a:r>
              <a:rPr lang="es" sz="1400"/>
              <a:t> to create </a:t>
            </a:r>
            <a:r>
              <a:rPr lang="es" sz="1100">
                <a:solidFill>
                  <a:srgbClr val="C7254E"/>
                </a:solidFill>
                <a:highlight>
                  <a:schemeClr val="lt2"/>
                </a:highlight>
                <a:latin typeface="Roboto Mono"/>
                <a:ea typeface="Roboto Mono"/>
                <a:cs typeface="Roboto Mono"/>
                <a:sym typeface="Roboto Mono"/>
              </a:rPr>
              <a:t>THREE.Points</a:t>
            </a:r>
            <a:r>
              <a:rPr lang="es" sz="1400"/>
              <a:t>, and add cloud to the scene. .</a:t>
            </a:r>
            <a:endParaRPr sz="1400"/>
          </a:p>
          <a:p>
            <a:pPr indent="0" lvl="0" marL="0" rtl="0" algn="l">
              <a:lnSpc>
                <a:spcPct val="115000"/>
              </a:lnSpc>
              <a:spcBef>
                <a:spcPts val="1600"/>
              </a:spcBef>
              <a:spcAft>
                <a:spcPts val="0"/>
              </a:spcAft>
              <a:buNone/>
            </a:pPr>
            <a:r>
              <a:t/>
            </a:r>
            <a:endParaRPr sz="1400"/>
          </a:p>
          <a:p>
            <a:pPr indent="0" lvl="0" marL="0" rtl="0" algn="l">
              <a:lnSpc>
                <a:spcPct val="115000"/>
              </a:lnSpc>
              <a:spcBef>
                <a:spcPts val="1600"/>
              </a:spcBef>
              <a:spcAft>
                <a:spcPts val="0"/>
              </a:spcAft>
              <a:buNone/>
            </a:pPr>
            <a:r>
              <a:t/>
            </a:r>
            <a:endParaRPr sz="1400"/>
          </a:p>
          <a:p>
            <a:pPr indent="0" lvl="0" marL="0" rtl="0" algn="l">
              <a:lnSpc>
                <a:spcPct val="115000"/>
              </a:lnSpc>
              <a:spcBef>
                <a:spcPts val="1600"/>
              </a:spcBef>
              <a:spcAft>
                <a:spcPts val="1600"/>
              </a:spcAft>
              <a:buNone/>
            </a:pPr>
            <a:r>
              <a:t/>
            </a:r>
            <a:endParaRPr sz="1400"/>
          </a:p>
        </p:txBody>
      </p:sp>
      <p:sp>
        <p:nvSpPr>
          <p:cNvPr id="446" name="Google Shape;446;p53"/>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3"/>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3"/>
          <p:cNvSpPr txBox="1"/>
          <p:nvPr/>
        </p:nvSpPr>
        <p:spPr>
          <a:xfrm>
            <a:off x="764850" y="58650"/>
            <a:ext cx="82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latin typeface="Catamaran"/>
                <a:ea typeface="Catamaran"/>
                <a:cs typeface="Catamaran"/>
                <a:sym typeface="Catamaran"/>
              </a:rPr>
              <a:t>Points</a:t>
            </a:r>
            <a:endParaRPr b="1" sz="1600">
              <a:latin typeface="Catamaran"/>
              <a:ea typeface="Catamaran"/>
              <a:cs typeface="Catamaran"/>
              <a:sym typeface="Catamaran"/>
            </a:endParaRPr>
          </a:p>
        </p:txBody>
      </p:sp>
      <p:pic>
        <p:nvPicPr>
          <p:cNvPr id="449" name="Google Shape;449;p53"/>
          <p:cNvPicPr preferRelativeResize="0"/>
          <p:nvPr/>
        </p:nvPicPr>
        <p:blipFill>
          <a:blip r:embed="rId3">
            <a:alphaModFix/>
          </a:blip>
          <a:stretch>
            <a:fillRect/>
          </a:stretch>
        </p:blipFill>
        <p:spPr>
          <a:xfrm>
            <a:off x="152400" y="152400"/>
            <a:ext cx="290225" cy="290225"/>
          </a:xfrm>
          <a:prstGeom prst="rect">
            <a:avLst/>
          </a:prstGeom>
          <a:noFill/>
          <a:ln>
            <a:noFill/>
          </a:ln>
        </p:spPr>
      </p:pic>
      <p:pic>
        <p:nvPicPr>
          <p:cNvPr id="450" name="Google Shape;450;p53"/>
          <p:cNvPicPr preferRelativeResize="0"/>
          <p:nvPr/>
        </p:nvPicPr>
        <p:blipFill>
          <a:blip r:embed="rId4">
            <a:alphaModFix/>
          </a:blip>
          <a:stretch>
            <a:fillRect/>
          </a:stretch>
        </p:blipFill>
        <p:spPr>
          <a:xfrm>
            <a:off x="257000" y="863300"/>
            <a:ext cx="5058476" cy="3575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4" name="Shape 454"/>
        <p:cNvGrpSpPr/>
        <p:nvPr/>
      </p:nvGrpSpPr>
      <p:grpSpPr>
        <a:xfrm>
          <a:off x="0" y="0"/>
          <a:ext cx="0" cy="0"/>
          <a:chOff x="0" y="0"/>
          <a:chExt cx="0" cy="0"/>
        </a:xfrm>
      </p:grpSpPr>
      <p:sp>
        <p:nvSpPr>
          <p:cNvPr id="455" name="Google Shape;455;p54"/>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4"/>
          <p:cNvSpPr/>
          <p:nvPr/>
        </p:nvSpPr>
        <p:spPr>
          <a:xfrm>
            <a:off x="720000" y="540000"/>
            <a:ext cx="3310200" cy="15681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4"/>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When do we use it?</a:t>
            </a:r>
            <a:endParaRPr>
              <a:solidFill>
                <a:schemeClr val="lt1"/>
              </a:solidFill>
            </a:endParaRPr>
          </a:p>
        </p:txBody>
      </p:sp>
      <p:sp>
        <p:nvSpPr>
          <p:cNvPr id="458" name="Google Shape;458;p54"/>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lt1"/>
                </a:solidFill>
              </a:rPr>
              <a:t>03</a:t>
            </a:r>
            <a:endParaRPr>
              <a:solidFill>
                <a:schemeClr val="lt1"/>
              </a:solidFill>
            </a:endParaRPr>
          </a:p>
        </p:txBody>
      </p:sp>
      <p:pic>
        <p:nvPicPr>
          <p:cNvPr id="459" name="Google Shape;459;p54"/>
          <p:cNvPicPr preferRelativeResize="0"/>
          <p:nvPr/>
        </p:nvPicPr>
        <p:blipFill>
          <a:blip r:embed="rId4">
            <a:alphaModFix/>
          </a:blip>
          <a:stretch>
            <a:fillRect/>
          </a:stretch>
        </p:blipFill>
        <p:spPr>
          <a:xfrm>
            <a:off x="152400" y="152400"/>
            <a:ext cx="290225" cy="290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5"/>
          <p:cNvSpPr txBox="1"/>
          <p:nvPr>
            <p:ph idx="4294967295" type="subTitle"/>
          </p:nvPr>
        </p:nvSpPr>
        <p:spPr>
          <a:xfrm flipH="1">
            <a:off x="803150" y="1275400"/>
            <a:ext cx="7830000" cy="23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solidFill>
                  <a:srgbClr val="6D737D"/>
                </a:solidFill>
                <a:highlight>
                  <a:srgbClr val="FFFFFF"/>
                </a:highlight>
                <a:latin typeface="Catamaran"/>
                <a:ea typeface="Catamaran"/>
                <a:cs typeface="Catamaran"/>
                <a:sym typeface="Catamaran"/>
              </a:rPr>
              <a:t>With </a:t>
            </a:r>
            <a:r>
              <a:rPr lang="es" sz="1100">
                <a:solidFill>
                  <a:srgbClr val="C7254E"/>
                </a:solidFill>
                <a:highlight>
                  <a:srgbClr val="F9F2F4"/>
                </a:highlight>
                <a:latin typeface="Roboto Mono"/>
                <a:ea typeface="Roboto Mono"/>
                <a:cs typeface="Roboto Mono"/>
                <a:sym typeface="Roboto Mono"/>
              </a:rPr>
              <a:t>THREE.Sprite</a:t>
            </a:r>
            <a:r>
              <a:rPr lang="es" sz="1400">
                <a:solidFill>
                  <a:srgbClr val="6D737D"/>
                </a:solidFill>
                <a:highlight>
                  <a:srgbClr val="FFFFFF"/>
                </a:highlight>
                <a:latin typeface="Catamaran"/>
                <a:ea typeface="Catamaran"/>
                <a:cs typeface="Catamaran"/>
                <a:sym typeface="Catamaran"/>
              </a:rPr>
              <a:t>, we can very easily create a set of objects and move them around the scene. This works well when we're working with a small number of objects, </a:t>
            </a:r>
            <a:r>
              <a:rPr lang="es" sz="1400">
                <a:solidFill>
                  <a:srgbClr val="6D737D"/>
                </a:solidFill>
                <a:highlight>
                  <a:srgbClr val="FFFFFF"/>
                </a:highlight>
                <a:latin typeface="Catamaran"/>
                <a:ea typeface="Catamaran"/>
                <a:cs typeface="Catamaran"/>
                <a:sym typeface="Catamaran"/>
              </a:rPr>
              <a:t>but we</a:t>
            </a:r>
            <a:r>
              <a:rPr lang="es" sz="1400">
                <a:solidFill>
                  <a:srgbClr val="6D737D"/>
                </a:solidFill>
                <a:highlight>
                  <a:srgbClr val="FFFFFF"/>
                </a:highlight>
                <a:latin typeface="Catamaran"/>
                <a:ea typeface="Catamaran"/>
                <a:cs typeface="Catamaran"/>
                <a:sym typeface="Catamaran"/>
              </a:rPr>
              <a:t>'ll quickly run into performance issues when we want to work with a high number of </a:t>
            </a:r>
            <a:r>
              <a:rPr lang="es" sz="1100">
                <a:solidFill>
                  <a:srgbClr val="C7254E"/>
                </a:solidFill>
                <a:highlight>
                  <a:srgbClr val="F9F2F4"/>
                </a:highlight>
                <a:latin typeface="Roboto Mono"/>
                <a:ea typeface="Roboto Mono"/>
                <a:cs typeface="Roboto Mono"/>
                <a:sym typeface="Roboto Mono"/>
              </a:rPr>
              <a:t>THREE.Sprite</a:t>
            </a:r>
            <a:r>
              <a:rPr lang="es" sz="1100">
                <a:solidFill>
                  <a:srgbClr val="6D737D"/>
                </a:solidFill>
                <a:highlight>
                  <a:srgbClr val="FFFFFF"/>
                </a:highlight>
                <a:latin typeface="Roboto Mono"/>
                <a:ea typeface="Roboto Mono"/>
                <a:cs typeface="Roboto Mono"/>
                <a:sym typeface="Roboto Mono"/>
              </a:rPr>
              <a:t> </a:t>
            </a:r>
            <a:r>
              <a:rPr lang="es" sz="1400">
                <a:solidFill>
                  <a:srgbClr val="6D737D"/>
                </a:solidFill>
                <a:highlight>
                  <a:srgbClr val="FFFFFF"/>
                </a:highlight>
                <a:latin typeface="Catamaran"/>
                <a:ea typeface="Catamaran"/>
                <a:cs typeface="Catamaran"/>
                <a:sym typeface="Catamaran"/>
              </a:rPr>
              <a:t>objects because each of the objects needs to be managed separately by Three.js. </a:t>
            </a:r>
            <a:endParaRPr sz="1400">
              <a:solidFill>
                <a:srgbClr val="6D737D"/>
              </a:solidFill>
              <a:highlight>
                <a:srgbClr val="FFFFFF"/>
              </a:highlight>
              <a:latin typeface="Catamaran"/>
              <a:ea typeface="Catamaran"/>
              <a:cs typeface="Catamaran"/>
              <a:sym typeface="Catamaran"/>
            </a:endParaRPr>
          </a:p>
          <a:p>
            <a:pPr indent="0" lvl="0" marL="0" rtl="0" algn="l">
              <a:lnSpc>
                <a:spcPct val="115000"/>
              </a:lnSpc>
              <a:spcBef>
                <a:spcPts val="1600"/>
              </a:spcBef>
              <a:spcAft>
                <a:spcPts val="1600"/>
              </a:spcAft>
              <a:buNone/>
            </a:pPr>
            <a:r>
              <a:rPr lang="es" sz="1400">
                <a:solidFill>
                  <a:srgbClr val="6D737D"/>
                </a:solidFill>
                <a:highlight>
                  <a:srgbClr val="FFFFFF"/>
                </a:highlight>
                <a:latin typeface="Catamaran"/>
                <a:ea typeface="Catamaran"/>
                <a:cs typeface="Catamaran"/>
                <a:sym typeface="Catamaran"/>
              </a:rPr>
              <a:t>Three.js provides an alternative way of handling a large number of sprites (or particles) using a </a:t>
            </a:r>
            <a:r>
              <a:rPr lang="es" sz="1100">
                <a:solidFill>
                  <a:srgbClr val="C7254E"/>
                </a:solidFill>
                <a:highlight>
                  <a:srgbClr val="F9F2F4"/>
                </a:highlight>
                <a:latin typeface="Roboto Mono"/>
                <a:ea typeface="Roboto Mono"/>
                <a:cs typeface="Roboto Mono"/>
                <a:sym typeface="Roboto Mono"/>
              </a:rPr>
              <a:t>THREE.Points</a:t>
            </a:r>
            <a:r>
              <a:rPr lang="es" sz="1400">
                <a:solidFill>
                  <a:srgbClr val="6D737D"/>
                </a:solidFill>
                <a:highlight>
                  <a:srgbClr val="FFFFFF"/>
                </a:highlight>
                <a:latin typeface="Catamaran"/>
                <a:ea typeface="Catamaran"/>
                <a:cs typeface="Catamaran"/>
                <a:sym typeface="Catamaran"/>
              </a:rPr>
              <a:t> object. With </a:t>
            </a:r>
            <a:r>
              <a:rPr lang="es" sz="1100">
                <a:solidFill>
                  <a:srgbClr val="C7254E"/>
                </a:solidFill>
                <a:highlight>
                  <a:srgbClr val="F9F2F4"/>
                </a:highlight>
                <a:latin typeface="Roboto Mono"/>
                <a:ea typeface="Roboto Mono"/>
                <a:cs typeface="Roboto Mono"/>
                <a:sym typeface="Roboto Mono"/>
              </a:rPr>
              <a:t>THREE.Points</a:t>
            </a:r>
            <a:r>
              <a:rPr lang="es" sz="1400">
                <a:solidFill>
                  <a:srgbClr val="6D737D"/>
                </a:solidFill>
                <a:highlight>
                  <a:srgbClr val="FFFFFF"/>
                </a:highlight>
                <a:latin typeface="Catamaran"/>
                <a:ea typeface="Catamaran"/>
                <a:cs typeface="Catamaran"/>
                <a:sym typeface="Catamaran"/>
              </a:rPr>
              <a:t>, Three.js doesn't have to manage many individual </a:t>
            </a:r>
            <a:r>
              <a:rPr lang="es" sz="1100">
                <a:solidFill>
                  <a:srgbClr val="C7254E"/>
                </a:solidFill>
                <a:highlight>
                  <a:srgbClr val="F9F2F4"/>
                </a:highlight>
                <a:latin typeface="Roboto Mono"/>
                <a:ea typeface="Roboto Mono"/>
                <a:cs typeface="Roboto Mono"/>
                <a:sym typeface="Roboto Mono"/>
              </a:rPr>
              <a:t>THREE.Sprite</a:t>
            </a:r>
            <a:r>
              <a:rPr lang="es" sz="1400">
                <a:solidFill>
                  <a:srgbClr val="6D737D"/>
                </a:solidFill>
                <a:highlight>
                  <a:srgbClr val="FFFFFF"/>
                </a:highlight>
                <a:latin typeface="Catamaran"/>
                <a:ea typeface="Catamaran"/>
                <a:cs typeface="Catamaran"/>
                <a:sym typeface="Catamaran"/>
              </a:rPr>
              <a:t> objects, just the </a:t>
            </a:r>
            <a:r>
              <a:rPr lang="es" sz="1100">
                <a:solidFill>
                  <a:srgbClr val="C7254E"/>
                </a:solidFill>
                <a:highlight>
                  <a:srgbClr val="F9F2F4"/>
                </a:highlight>
                <a:latin typeface="Catamaran"/>
                <a:ea typeface="Catamaran"/>
                <a:cs typeface="Catamaran"/>
                <a:sym typeface="Catamaran"/>
              </a:rPr>
              <a:t>THREE.Points</a:t>
            </a:r>
            <a:r>
              <a:rPr lang="es" sz="1400">
                <a:solidFill>
                  <a:srgbClr val="6D737D"/>
                </a:solidFill>
                <a:highlight>
                  <a:srgbClr val="FFFFFF"/>
                </a:highlight>
                <a:latin typeface="Catamaran"/>
                <a:ea typeface="Catamaran"/>
                <a:cs typeface="Catamaran"/>
                <a:sym typeface="Catamaran"/>
              </a:rPr>
              <a:t> instance. </a:t>
            </a:r>
            <a:endParaRPr sz="1400">
              <a:solidFill>
                <a:srgbClr val="6D737D"/>
              </a:solidFill>
              <a:highlight>
                <a:srgbClr val="FFFFFF"/>
              </a:highlight>
              <a:latin typeface="Catamaran"/>
              <a:ea typeface="Catamaran"/>
              <a:cs typeface="Catamaran"/>
              <a:sym typeface="Catamaran"/>
            </a:endParaRPr>
          </a:p>
        </p:txBody>
      </p:sp>
      <p:sp>
        <p:nvSpPr>
          <p:cNvPr id="465" name="Google Shape;465;p55"/>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5"/>
          <p:cNvSpPr/>
          <p:nvPr/>
        </p:nvSpPr>
        <p:spPr>
          <a:xfrm flipH="1" rot="-5400000">
            <a:off x="7589175" y="37630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55"/>
          <p:cNvPicPr preferRelativeResize="0"/>
          <p:nvPr/>
        </p:nvPicPr>
        <p:blipFill>
          <a:blip r:embed="rId3">
            <a:alphaModFix/>
          </a:blip>
          <a:stretch>
            <a:fillRect/>
          </a:stretch>
        </p:blipFill>
        <p:spPr>
          <a:xfrm>
            <a:off x="152400" y="152400"/>
            <a:ext cx="290225" cy="290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1" name="Shape 471"/>
        <p:cNvGrpSpPr/>
        <p:nvPr/>
      </p:nvGrpSpPr>
      <p:grpSpPr>
        <a:xfrm>
          <a:off x="0" y="0"/>
          <a:ext cx="0" cy="0"/>
          <a:chOff x="0" y="0"/>
          <a:chExt cx="0" cy="0"/>
        </a:xfrm>
      </p:grpSpPr>
      <p:sp>
        <p:nvSpPr>
          <p:cNvPr id="472" name="Google Shape;472;p56"/>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6"/>
          <p:cNvSpPr/>
          <p:nvPr/>
        </p:nvSpPr>
        <p:spPr>
          <a:xfrm>
            <a:off x="720000" y="540000"/>
            <a:ext cx="3310200" cy="15681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6"/>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Why is it important?</a:t>
            </a:r>
            <a:endParaRPr>
              <a:solidFill>
                <a:schemeClr val="lt1"/>
              </a:solidFill>
            </a:endParaRPr>
          </a:p>
        </p:txBody>
      </p:sp>
      <p:sp>
        <p:nvSpPr>
          <p:cNvPr id="475" name="Google Shape;475;p56"/>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lt1"/>
                </a:solidFill>
              </a:rPr>
              <a:t>04</a:t>
            </a:r>
            <a:endParaRPr>
              <a:solidFill>
                <a:schemeClr val="lt1"/>
              </a:solidFill>
            </a:endParaRPr>
          </a:p>
        </p:txBody>
      </p:sp>
      <p:pic>
        <p:nvPicPr>
          <p:cNvPr id="476" name="Google Shape;476;p56"/>
          <p:cNvPicPr preferRelativeResize="0"/>
          <p:nvPr/>
        </p:nvPicPr>
        <p:blipFill>
          <a:blip r:embed="rId3">
            <a:alphaModFix/>
          </a:blip>
          <a:stretch>
            <a:fillRect/>
          </a:stretch>
        </p:blipFill>
        <p:spPr>
          <a:xfrm>
            <a:off x="152400" y="152400"/>
            <a:ext cx="290225" cy="290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7"/>
          <p:cNvSpPr txBox="1"/>
          <p:nvPr>
            <p:ph idx="4294967295" type="subTitle"/>
          </p:nvPr>
        </p:nvSpPr>
        <p:spPr>
          <a:xfrm flipH="1">
            <a:off x="803150" y="1179200"/>
            <a:ext cx="7830000" cy="23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400">
                <a:solidFill>
                  <a:srgbClr val="6D737D"/>
                </a:solidFill>
                <a:highlight>
                  <a:srgbClr val="FFFFFF"/>
                </a:highlight>
                <a:latin typeface="Catamaran"/>
                <a:ea typeface="Catamaran"/>
                <a:cs typeface="Catamaran"/>
                <a:sym typeface="Catamaran"/>
              </a:rPr>
              <a:t>Because when the program needs to render particle, for example rain, the program doesn’t need to render spherical object to represent each raindrop, it just needs to render a lot of moving object that small enough to make the user think it is a rain drop, just like in Minecraft game. so it is based on performance.</a:t>
            </a:r>
            <a:endParaRPr sz="1400">
              <a:solidFill>
                <a:srgbClr val="6D737D"/>
              </a:solidFill>
              <a:highlight>
                <a:srgbClr val="FFFFFF"/>
              </a:highlight>
              <a:latin typeface="Catamaran"/>
              <a:ea typeface="Catamaran"/>
              <a:cs typeface="Catamaran"/>
              <a:sym typeface="Catamaran"/>
            </a:endParaRPr>
          </a:p>
        </p:txBody>
      </p:sp>
      <p:sp>
        <p:nvSpPr>
          <p:cNvPr id="482" name="Google Shape;482;p57"/>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7"/>
          <p:cNvSpPr/>
          <p:nvPr/>
        </p:nvSpPr>
        <p:spPr>
          <a:xfrm flipH="1" rot="-5400000">
            <a:off x="7589175" y="37630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57"/>
          <p:cNvPicPr preferRelativeResize="0"/>
          <p:nvPr/>
        </p:nvPicPr>
        <p:blipFill>
          <a:blip r:embed="rId3">
            <a:alphaModFix/>
          </a:blip>
          <a:stretch>
            <a:fillRect/>
          </a:stretch>
        </p:blipFill>
        <p:spPr>
          <a:xfrm>
            <a:off x="2553113" y="2273425"/>
            <a:ext cx="4037776" cy="2271250"/>
          </a:xfrm>
          <a:prstGeom prst="rect">
            <a:avLst/>
          </a:prstGeom>
          <a:noFill/>
          <a:ln>
            <a:noFill/>
          </a:ln>
        </p:spPr>
      </p:pic>
      <p:pic>
        <p:nvPicPr>
          <p:cNvPr id="485" name="Google Shape;485;p57"/>
          <p:cNvPicPr preferRelativeResize="0"/>
          <p:nvPr/>
        </p:nvPicPr>
        <p:blipFill>
          <a:blip r:embed="rId4">
            <a:alphaModFix/>
          </a:blip>
          <a:stretch>
            <a:fillRect/>
          </a:stretch>
        </p:blipFill>
        <p:spPr>
          <a:xfrm>
            <a:off x="152400" y="152400"/>
            <a:ext cx="290225" cy="290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8"/>
          <p:cNvSpPr/>
          <p:nvPr/>
        </p:nvSpPr>
        <p:spPr>
          <a:xfrm flipH="1" rot="-5400000">
            <a:off x="7589175" y="37630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 name="Google Shape;492;p58"/>
          <p:cNvPicPr preferRelativeResize="0"/>
          <p:nvPr/>
        </p:nvPicPr>
        <p:blipFill>
          <a:blip r:embed="rId3">
            <a:alphaModFix/>
          </a:blip>
          <a:stretch>
            <a:fillRect/>
          </a:stretch>
        </p:blipFill>
        <p:spPr>
          <a:xfrm>
            <a:off x="152400" y="152400"/>
            <a:ext cx="290225" cy="290225"/>
          </a:xfrm>
          <a:prstGeom prst="rect">
            <a:avLst/>
          </a:prstGeom>
          <a:noFill/>
          <a:ln>
            <a:noFill/>
          </a:ln>
        </p:spPr>
      </p:pic>
      <p:pic>
        <p:nvPicPr>
          <p:cNvPr id="493" name="Google Shape;493;p58"/>
          <p:cNvPicPr preferRelativeResize="0"/>
          <p:nvPr/>
        </p:nvPicPr>
        <p:blipFill>
          <a:blip r:embed="rId4">
            <a:alphaModFix/>
          </a:blip>
          <a:stretch>
            <a:fillRect/>
          </a:stretch>
        </p:blipFill>
        <p:spPr>
          <a:xfrm>
            <a:off x="4487650" y="110650"/>
            <a:ext cx="4576527" cy="2534076"/>
          </a:xfrm>
          <a:prstGeom prst="rect">
            <a:avLst/>
          </a:prstGeom>
          <a:noFill/>
          <a:ln>
            <a:noFill/>
          </a:ln>
        </p:spPr>
      </p:pic>
      <p:pic>
        <p:nvPicPr>
          <p:cNvPr id="494" name="Google Shape;494;p58"/>
          <p:cNvPicPr preferRelativeResize="0"/>
          <p:nvPr/>
        </p:nvPicPr>
        <p:blipFill>
          <a:blip r:embed="rId5">
            <a:alphaModFix/>
          </a:blip>
          <a:stretch>
            <a:fillRect/>
          </a:stretch>
        </p:blipFill>
        <p:spPr>
          <a:xfrm>
            <a:off x="125600" y="2536100"/>
            <a:ext cx="4304952" cy="2373200"/>
          </a:xfrm>
          <a:prstGeom prst="rect">
            <a:avLst/>
          </a:prstGeom>
          <a:noFill/>
          <a:ln>
            <a:noFill/>
          </a:ln>
        </p:spPr>
      </p:pic>
      <p:sp>
        <p:nvSpPr>
          <p:cNvPr id="495" name="Google Shape;495;p58"/>
          <p:cNvSpPr txBox="1"/>
          <p:nvPr>
            <p:ph idx="4294967295" type="subTitle"/>
          </p:nvPr>
        </p:nvSpPr>
        <p:spPr>
          <a:xfrm flipH="1">
            <a:off x="714275" y="640550"/>
            <a:ext cx="3239700" cy="143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s" sz="2300">
                <a:latin typeface="Catamaran"/>
                <a:ea typeface="Catamaran"/>
                <a:cs typeface="Catamaran"/>
                <a:sym typeface="Catamaran"/>
              </a:rPr>
              <a:t>Imagine if every </a:t>
            </a:r>
            <a:r>
              <a:rPr b="1" lang="es" sz="2300">
                <a:latin typeface="Catamaran"/>
                <a:ea typeface="Catamaran"/>
                <a:cs typeface="Catamaran"/>
                <a:sym typeface="Catamaran"/>
              </a:rPr>
              <a:t>single raindrop is like this</a:t>
            </a:r>
            <a:r>
              <a:rPr lang="es" sz="2300"/>
              <a:t>.</a:t>
            </a:r>
            <a:endParaRPr sz="23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9"/>
          <p:cNvSpPr/>
          <p:nvPr/>
        </p:nvSpPr>
        <p:spPr>
          <a:xfrm flipH="1" rot="-5400000">
            <a:off x="7589175" y="37630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59"/>
          <p:cNvPicPr preferRelativeResize="0"/>
          <p:nvPr/>
        </p:nvPicPr>
        <p:blipFill>
          <a:blip r:embed="rId3">
            <a:alphaModFix/>
          </a:blip>
          <a:stretch>
            <a:fillRect/>
          </a:stretch>
        </p:blipFill>
        <p:spPr>
          <a:xfrm>
            <a:off x="152400" y="152400"/>
            <a:ext cx="290225" cy="290225"/>
          </a:xfrm>
          <a:prstGeom prst="rect">
            <a:avLst/>
          </a:prstGeom>
          <a:noFill/>
          <a:ln>
            <a:noFill/>
          </a:ln>
        </p:spPr>
      </p:pic>
      <p:pic>
        <p:nvPicPr>
          <p:cNvPr id="503" name="Google Shape;503;p59"/>
          <p:cNvPicPr preferRelativeResize="0"/>
          <p:nvPr/>
        </p:nvPicPr>
        <p:blipFill>
          <a:blip r:embed="rId4">
            <a:alphaModFix/>
          </a:blip>
          <a:stretch>
            <a:fillRect/>
          </a:stretch>
        </p:blipFill>
        <p:spPr>
          <a:xfrm>
            <a:off x="1722213" y="114275"/>
            <a:ext cx="5699573"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0"/>
          <p:cNvSpPr/>
          <p:nvPr/>
        </p:nvSpPr>
        <p:spPr>
          <a:xfrm flipH="1" rot="-5400000">
            <a:off x="7589175" y="37630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60"/>
          <p:cNvPicPr preferRelativeResize="0"/>
          <p:nvPr/>
        </p:nvPicPr>
        <p:blipFill>
          <a:blip r:embed="rId3">
            <a:alphaModFix/>
          </a:blip>
          <a:stretch>
            <a:fillRect/>
          </a:stretch>
        </p:blipFill>
        <p:spPr>
          <a:xfrm>
            <a:off x="152400" y="152400"/>
            <a:ext cx="290225" cy="290225"/>
          </a:xfrm>
          <a:prstGeom prst="rect">
            <a:avLst/>
          </a:prstGeom>
          <a:noFill/>
          <a:ln>
            <a:noFill/>
          </a:ln>
        </p:spPr>
      </p:pic>
      <p:pic>
        <p:nvPicPr>
          <p:cNvPr id="511" name="Google Shape;511;p60"/>
          <p:cNvPicPr preferRelativeResize="0"/>
          <p:nvPr/>
        </p:nvPicPr>
        <p:blipFill>
          <a:blip r:embed="rId4">
            <a:alphaModFix/>
          </a:blip>
          <a:stretch>
            <a:fillRect/>
          </a:stretch>
        </p:blipFill>
        <p:spPr>
          <a:xfrm>
            <a:off x="152400" y="705075"/>
            <a:ext cx="8839204" cy="37333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5" name="Shape 155"/>
        <p:cNvGrpSpPr/>
        <p:nvPr/>
      </p:nvGrpSpPr>
      <p:grpSpPr>
        <a:xfrm>
          <a:off x="0" y="0"/>
          <a:ext cx="0" cy="0"/>
          <a:chOff x="0" y="0"/>
          <a:chExt cx="0" cy="0"/>
        </a:xfrm>
      </p:grpSpPr>
      <p:sp>
        <p:nvSpPr>
          <p:cNvPr id="156" name="Google Shape;156;p25"/>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In short, </a:t>
            </a:r>
            <a:endParaRPr sz="2800">
              <a:solidFill>
                <a:schemeClr val="lt1"/>
              </a:solidFill>
            </a:endParaRPr>
          </a:p>
        </p:txBody>
      </p:sp>
      <p:sp>
        <p:nvSpPr>
          <p:cNvPr id="158" name="Google Shape;158;p25"/>
          <p:cNvSpPr txBox="1"/>
          <p:nvPr>
            <p:ph idx="1" type="subTitle"/>
          </p:nvPr>
        </p:nvSpPr>
        <p:spPr>
          <a:xfrm>
            <a:off x="1070700" y="2724625"/>
            <a:ext cx="72492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900"/>
              <a:t>It is a Javascript library to make games and 3D application. It uses WebGL, JavaScript's API to render 2D and 3D without additional browser plugin</a:t>
            </a:r>
            <a:endParaRPr sz="1900"/>
          </a:p>
        </p:txBody>
      </p:sp>
      <p:sp>
        <p:nvSpPr>
          <p:cNvPr id="159" name="Google Shape;159;p25"/>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5"/>
          <p:cNvPicPr preferRelativeResize="0"/>
          <p:nvPr/>
        </p:nvPicPr>
        <p:blipFill>
          <a:blip r:embed="rId3">
            <a:alphaModFix/>
          </a:blip>
          <a:stretch>
            <a:fillRect/>
          </a:stretch>
        </p:blipFill>
        <p:spPr>
          <a:xfrm>
            <a:off x="152400" y="152400"/>
            <a:ext cx="290225" cy="290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5" name="Shape 515"/>
        <p:cNvGrpSpPr/>
        <p:nvPr/>
      </p:nvGrpSpPr>
      <p:grpSpPr>
        <a:xfrm>
          <a:off x="0" y="0"/>
          <a:ext cx="0" cy="0"/>
          <a:chOff x="0" y="0"/>
          <a:chExt cx="0" cy="0"/>
        </a:xfrm>
      </p:grpSpPr>
      <p:sp>
        <p:nvSpPr>
          <p:cNvPr id="516" name="Google Shape;516;p61"/>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1"/>
          <p:cNvSpPr/>
          <p:nvPr/>
        </p:nvSpPr>
        <p:spPr>
          <a:xfrm>
            <a:off x="720000" y="540000"/>
            <a:ext cx="3310200" cy="15681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s">
                <a:solidFill>
                  <a:schemeClr val="lt1"/>
                </a:solidFill>
              </a:rPr>
              <a:t>Codes Example</a:t>
            </a:r>
            <a:endParaRPr>
              <a:solidFill>
                <a:schemeClr val="lt1"/>
              </a:solidFill>
            </a:endParaRPr>
          </a:p>
        </p:txBody>
      </p:sp>
      <p:sp>
        <p:nvSpPr>
          <p:cNvPr id="519" name="Google Shape;519;p61"/>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lt1"/>
                </a:solidFill>
              </a:rPr>
              <a:t>05</a:t>
            </a:r>
            <a:endParaRPr>
              <a:solidFill>
                <a:schemeClr val="lt1"/>
              </a:solidFill>
            </a:endParaRPr>
          </a:p>
        </p:txBody>
      </p:sp>
      <p:pic>
        <p:nvPicPr>
          <p:cNvPr id="520" name="Google Shape;520;p61"/>
          <p:cNvPicPr preferRelativeResize="0"/>
          <p:nvPr/>
        </p:nvPicPr>
        <p:blipFill>
          <a:blip r:embed="rId3">
            <a:alphaModFix/>
          </a:blip>
          <a:stretch>
            <a:fillRect/>
          </a:stretch>
        </p:blipFill>
        <p:spPr>
          <a:xfrm>
            <a:off x="152400" y="152400"/>
            <a:ext cx="290225" cy="290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4" name="Shape 164"/>
        <p:cNvGrpSpPr/>
        <p:nvPr/>
      </p:nvGrpSpPr>
      <p:grpSpPr>
        <a:xfrm>
          <a:off x="0" y="0"/>
          <a:ext cx="0" cy="0"/>
          <a:chOff x="0" y="0"/>
          <a:chExt cx="0" cy="0"/>
        </a:xfrm>
      </p:grpSpPr>
      <p:sp>
        <p:nvSpPr>
          <p:cNvPr id="165" name="Google Shape;165;p26"/>
          <p:cNvSpPr/>
          <p:nvPr/>
        </p:nvSpPr>
        <p:spPr>
          <a:xfrm>
            <a:off x="7396225" y="25"/>
            <a:ext cx="1738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720000" y="540000"/>
            <a:ext cx="3310200" cy="15681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What is </a:t>
            </a:r>
            <a:r>
              <a:rPr lang="es">
                <a:solidFill>
                  <a:schemeClr val="lt1"/>
                </a:solidFill>
              </a:rPr>
              <a:t>Points</a:t>
            </a:r>
            <a:r>
              <a:rPr lang="es">
                <a:solidFill>
                  <a:schemeClr val="lt1"/>
                </a:solidFill>
              </a:rPr>
              <a:t> and </a:t>
            </a:r>
            <a:r>
              <a:rPr lang="es">
                <a:solidFill>
                  <a:schemeClr val="lt1"/>
                </a:solidFill>
              </a:rPr>
              <a:t>Sprites</a:t>
            </a:r>
            <a:r>
              <a:rPr lang="es">
                <a:solidFill>
                  <a:schemeClr val="lt1"/>
                </a:solidFill>
              </a:rPr>
              <a:t>?</a:t>
            </a:r>
            <a:endParaRPr>
              <a:solidFill>
                <a:schemeClr val="lt1"/>
              </a:solidFill>
            </a:endParaRPr>
          </a:p>
        </p:txBody>
      </p:sp>
      <p:sp>
        <p:nvSpPr>
          <p:cNvPr id="168" name="Google Shape;168;p26"/>
          <p:cNvSpPr txBox="1"/>
          <p:nvPr>
            <p:ph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lt1"/>
                </a:solidFill>
              </a:rPr>
              <a:t>01</a:t>
            </a:r>
            <a:endParaRPr>
              <a:solidFill>
                <a:schemeClr val="lt1"/>
              </a:solidFill>
            </a:endParaRPr>
          </a:p>
        </p:txBody>
      </p:sp>
      <p:pic>
        <p:nvPicPr>
          <p:cNvPr id="169" name="Google Shape;169;p26"/>
          <p:cNvPicPr preferRelativeResize="0"/>
          <p:nvPr/>
        </p:nvPicPr>
        <p:blipFill>
          <a:blip r:embed="rId3">
            <a:alphaModFix/>
          </a:blip>
          <a:stretch>
            <a:fillRect/>
          </a:stretch>
        </p:blipFill>
        <p:spPr>
          <a:xfrm>
            <a:off x="152400" y="152400"/>
            <a:ext cx="290225" cy="290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 name="Shape 173"/>
        <p:cNvGrpSpPr/>
        <p:nvPr/>
      </p:nvGrpSpPr>
      <p:grpSpPr>
        <a:xfrm>
          <a:off x="0" y="0"/>
          <a:ext cx="0" cy="0"/>
          <a:chOff x="0" y="0"/>
          <a:chExt cx="0" cy="0"/>
        </a:xfrm>
      </p:grpSpPr>
      <p:sp>
        <p:nvSpPr>
          <p:cNvPr id="174" name="Google Shape;174;p27"/>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Points</a:t>
            </a:r>
            <a:endParaRPr sz="2800">
              <a:solidFill>
                <a:schemeClr val="lt1"/>
              </a:solidFill>
            </a:endParaRPr>
          </a:p>
        </p:txBody>
      </p:sp>
      <p:sp>
        <p:nvSpPr>
          <p:cNvPr id="176" name="Google Shape;176;p27"/>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7"/>
          <p:cNvPicPr preferRelativeResize="0"/>
          <p:nvPr/>
        </p:nvPicPr>
        <p:blipFill>
          <a:blip r:embed="rId3">
            <a:alphaModFix/>
          </a:blip>
          <a:stretch>
            <a:fillRect/>
          </a:stretch>
        </p:blipFill>
        <p:spPr>
          <a:xfrm>
            <a:off x="152400" y="152400"/>
            <a:ext cx="290225" cy="290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idx="4294967295" type="subTitle"/>
          </p:nvPr>
        </p:nvSpPr>
        <p:spPr>
          <a:xfrm flipH="1">
            <a:off x="661450" y="1478800"/>
            <a:ext cx="5823600" cy="169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300"/>
              <a:t>Points is a class for displaying points. The points are rendered by the WebGLRenderer using gl.POINTS.</a:t>
            </a:r>
            <a:endParaRPr sz="2300"/>
          </a:p>
        </p:txBody>
      </p:sp>
      <p:sp>
        <p:nvSpPr>
          <p:cNvPr id="183" name="Google Shape;183;p28"/>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8"/>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8"/>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186" name="Google Shape;186;p28"/>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Definition</a:t>
            </a:r>
            <a:endParaRPr/>
          </a:p>
        </p:txBody>
      </p:sp>
      <p:pic>
        <p:nvPicPr>
          <p:cNvPr id="187" name="Google Shape;187;p28"/>
          <p:cNvPicPr preferRelativeResize="0"/>
          <p:nvPr/>
        </p:nvPicPr>
        <p:blipFill>
          <a:blip r:embed="rId4">
            <a:alphaModFix/>
          </a:blip>
          <a:stretch>
            <a:fillRect/>
          </a:stretch>
        </p:blipFill>
        <p:spPr>
          <a:xfrm>
            <a:off x="2516400" y="2886500"/>
            <a:ext cx="3220083" cy="1666700"/>
          </a:xfrm>
          <a:prstGeom prst="rect">
            <a:avLst/>
          </a:prstGeom>
          <a:noFill/>
          <a:ln>
            <a:noFill/>
          </a:ln>
        </p:spPr>
      </p:pic>
      <p:pic>
        <p:nvPicPr>
          <p:cNvPr id="188" name="Google Shape;188;p28"/>
          <p:cNvPicPr preferRelativeResize="0"/>
          <p:nvPr/>
        </p:nvPicPr>
        <p:blipFill rotWithShape="1">
          <a:blip r:embed="rId5">
            <a:alphaModFix/>
          </a:blip>
          <a:srcRect b="0" l="0" r="0" t="0"/>
          <a:stretch/>
        </p:blipFill>
        <p:spPr>
          <a:xfrm>
            <a:off x="6485050" y="261725"/>
            <a:ext cx="2501450" cy="21874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idx="4294967295" type="subTitle"/>
          </p:nvPr>
        </p:nvSpPr>
        <p:spPr>
          <a:xfrm flipH="1">
            <a:off x="714350" y="640550"/>
            <a:ext cx="58236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2300"/>
              <a:t>Points( geometry : BufferGeometry, material : Material )</a:t>
            </a:r>
            <a:endParaRPr sz="2300"/>
          </a:p>
          <a:p>
            <a:pPr indent="-374650" lvl="0" marL="457200" rtl="0" algn="l">
              <a:lnSpc>
                <a:spcPct val="115000"/>
              </a:lnSpc>
              <a:spcBef>
                <a:spcPts val="1600"/>
              </a:spcBef>
              <a:spcAft>
                <a:spcPts val="0"/>
              </a:spcAft>
              <a:buSzPts val="2300"/>
              <a:buChar char="●"/>
            </a:pPr>
            <a:r>
              <a:rPr lang="es" sz="2300"/>
              <a:t>geometry — (optional) an instance of BufferGeometry. Default is a new BufferGeometry.</a:t>
            </a:r>
            <a:endParaRPr sz="2300"/>
          </a:p>
          <a:p>
            <a:pPr indent="-374650" lvl="0" marL="457200" rtl="0" algn="l">
              <a:lnSpc>
                <a:spcPct val="115000"/>
              </a:lnSpc>
              <a:spcBef>
                <a:spcPts val="0"/>
              </a:spcBef>
              <a:spcAft>
                <a:spcPts val="0"/>
              </a:spcAft>
              <a:buSzPts val="2300"/>
              <a:buChar char="●"/>
            </a:pPr>
            <a:r>
              <a:rPr lang="es" sz="2300"/>
              <a:t>material — (optional) a Material. Default is a new PointsMaterial.</a:t>
            </a:r>
            <a:endParaRPr sz="2300"/>
          </a:p>
        </p:txBody>
      </p:sp>
      <p:sp>
        <p:nvSpPr>
          <p:cNvPr id="194" name="Google Shape;194;p29"/>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9"/>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197" name="Google Shape;197;p29"/>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Constructor</a:t>
            </a:r>
            <a:endParaRPr/>
          </a:p>
        </p:txBody>
      </p:sp>
      <p:pic>
        <p:nvPicPr>
          <p:cNvPr id="198" name="Google Shape;198;p29"/>
          <p:cNvPicPr preferRelativeResize="0"/>
          <p:nvPr/>
        </p:nvPicPr>
        <p:blipFill>
          <a:blip r:embed="rId4">
            <a:alphaModFix/>
          </a:blip>
          <a:stretch>
            <a:fillRect/>
          </a:stretch>
        </p:blipFill>
        <p:spPr>
          <a:xfrm>
            <a:off x="6055987" y="1110349"/>
            <a:ext cx="2989075" cy="1143425"/>
          </a:xfrm>
          <a:prstGeom prst="rect">
            <a:avLst/>
          </a:prstGeom>
          <a:noFill/>
          <a:ln>
            <a:noFill/>
          </a:ln>
        </p:spPr>
      </p:pic>
      <p:pic>
        <p:nvPicPr>
          <p:cNvPr id="199" name="Google Shape;199;p29"/>
          <p:cNvPicPr preferRelativeResize="0"/>
          <p:nvPr/>
        </p:nvPicPr>
        <p:blipFill>
          <a:blip r:embed="rId5">
            <a:alphaModFix/>
          </a:blip>
          <a:stretch>
            <a:fillRect/>
          </a:stretch>
        </p:blipFill>
        <p:spPr>
          <a:xfrm>
            <a:off x="5591163" y="2563325"/>
            <a:ext cx="3552825" cy="24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idx="4294967295" type="subTitle"/>
          </p:nvPr>
        </p:nvSpPr>
        <p:spPr>
          <a:xfrm flipH="1">
            <a:off x="714350" y="640550"/>
            <a:ext cx="5823600" cy="43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2300">
                <a:latin typeface="Catamaran"/>
                <a:ea typeface="Catamaran"/>
                <a:cs typeface="Catamaran"/>
                <a:sym typeface="Catamaran"/>
              </a:rPr>
              <a:t>.geometry : BufferGeometry</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300"/>
              <a:t>An instance of BufferGeometry (or derived classes), defining the object's structure.</a:t>
            </a:r>
            <a:endParaRPr sz="2300"/>
          </a:p>
          <a:p>
            <a:pPr indent="0" lvl="0" marL="0" rtl="0" algn="l">
              <a:lnSpc>
                <a:spcPct val="115000"/>
              </a:lnSpc>
              <a:spcBef>
                <a:spcPts val="1600"/>
              </a:spcBef>
              <a:spcAft>
                <a:spcPts val="0"/>
              </a:spcAft>
              <a:buNone/>
            </a:pPr>
            <a:r>
              <a:rPr b="1" lang="es" sz="2300">
                <a:latin typeface="Catamaran"/>
                <a:ea typeface="Catamaran"/>
                <a:cs typeface="Catamaran"/>
                <a:sym typeface="Catamaran"/>
              </a:rPr>
              <a:t>.material : Material</a:t>
            </a:r>
            <a:endParaRPr b="1" sz="2300">
              <a:latin typeface="Catamaran"/>
              <a:ea typeface="Catamaran"/>
              <a:cs typeface="Catamaran"/>
              <a:sym typeface="Catamaran"/>
            </a:endParaRPr>
          </a:p>
          <a:p>
            <a:pPr indent="0" lvl="0" marL="0" rtl="0" algn="l">
              <a:lnSpc>
                <a:spcPct val="115000"/>
              </a:lnSpc>
              <a:spcBef>
                <a:spcPts val="1600"/>
              </a:spcBef>
              <a:spcAft>
                <a:spcPts val="0"/>
              </a:spcAft>
              <a:buNone/>
            </a:pPr>
            <a:r>
              <a:rPr lang="es" sz="2300"/>
              <a:t>An instance of Material, defining the object's appearance. Default is a PointsMaterial.</a:t>
            </a:r>
            <a:endParaRPr sz="2300"/>
          </a:p>
          <a:p>
            <a:pPr indent="0" lvl="0" marL="0" rtl="0" algn="l">
              <a:lnSpc>
                <a:spcPct val="115000"/>
              </a:lnSpc>
              <a:spcBef>
                <a:spcPts val="1600"/>
              </a:spcBef>
              <a:spcAft>
                <a:spcPts val="1600"/>
              </a:spcAft>
              <a:buNone/>
            </a:pPr>
            <a:r>
              <a:t/>
            </a:r>
            <a:endParaRPr sz="2300"/>
          </a:p>
        </p:txBody>
      </p:sp>
      <p:sp>
        <p:nvSpPr>
          <p:cNvPr id="205" name="Google Shape;205;p30"/>
          <p:cNvSpPr/>
          <p:nvPr/>
        </p:nvSpPr>
        <p:spPr>
          <a:xfrm flipH="1" rot="-5400000">
            <a:off x="83000" y="-82950"/>
            <a:ext cx="548400" cy="71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flipH="1" rot="-5400000">
            <a:off x="7474475" y="3397650"/>
            <a:ext cx="891300" cy="2600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0"/>
          <p:cNvPicPr preferRelativeResize="0"/>
          <p:nvPr/>
        </p:nvPicPr>
        <p:blipFill>
          <a:blip r:embed="rId3">
            <a:alphaModFix/>
          </a:blip>
          <a:stretch>
            <a:fillRect/>
          </a:stretch>
        </p:blipFill>
        <p:spPr>
          <a:xfrm>
            <a:off x="152400" y="152400"/>
            <a:ext cx="290225" cy="290225"/>
          </a:xfrm>
          <a:prstGeom prst="rect">
            <a:avLst/>
          </a:prstGeom>
          <a:noFill/>
          <a:ln>
            <a:noFill/>
          </a:ln>
        </p:spPr>
      </p:pic>
      <p:sp>
        <p:nvSpPr>
          <p:cNvPr id="208" name="Google Shape;208;p30"/>
          <p:cNvSpPr txBox="1"/>
          <p:nvPr>
            <p:ph idx="4294967295" type="title"/>
          </p:nvPr>
        </p:nvSpPr>
        <p:spPr>
          <a:xfrm>
            <a:off x="2311950" y="0"/>
            <a:ext cx="3498000" cy="8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Properties</a:t>
            </a:r>
            <a:endParaRPr/>
          </a:p>
        </p:txBody>
      </p:sp>
      <p:pic>
        <p:nvPicPr>
          <p:cNvPr id="209" name="Google Shape;209;p30"/>
          <p:cNvPicPr preferRelativeResize="0"/>
          <p:nvPr/>
        </p:nvPicPr>
        <p:blipFill>
          <a:blip r:embed="rId4">
            <a:alphaModFix/>
          </a:blip>
          <a:stretch>
            <a:fillRect/>
          </a:stretch>
        </p:blipFill>
        <p:spPr>
          <a:xfrm>
            <a:off x="5978950" y="442625"/>
            <a:ext cx="3128351" cy="2091400"/>
          </a:xfrm>
          <a:prstGeom prst="rect">
            <a:avLst/>
          </a:prstGeom>
          <a:noFill/>
          <a:ln>
            <a:noFill/>
          </a:ln>
        </p:spPr>
      </p:pic>
      <p:pic>
        <p:nvPicPr>
          <p:cNvPr id="210" name="Google Shape;210;p30"/>
          <p:cNvPicPr preferRelativeResize="0"/>
          <p:nvPr/>
        </p:nvPicPr>
        <p:blipFill>
          <a:blip r:embed="rId5">
            <a:alphaModFix/>
          </a:blip>
          <a:stretch>
            <a:fillRect/>
          </a:stretch>
        </p:blipFill>
        <p:spPr>
          <a:xfrm>
            <a:off x="6048587" y="3034549"/>
            <a:ext cx="2989075" cy="1143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